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2.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handoutMasterIdLst>
    <p:handoutMasterId r:id="rId77"/>
  </p:handoutMasterIdLst>
  <p:sldIdLst>
    <p:sldId id="256" r:id="rId2"/>
    <p:sldId id="263" r:id="rId3"/>
    <p:sldId id="258" r:id="rId4"/>
    <p:sldId id="259" r:id="rId5"/>
    <p:sldId id="260" r:id="rId6"/>
    <p:sldId id="261" r:id="rId7"/>
    <p:sldId id="262" r:id="rId8"/>
    <p:sldId id="257" r:id="rId9"/>
    <p:sldId id="271" r:id="rId10"/>
    <p:sldId id="272" r:id="rId11"/>
    <p:sldId id="266" r:id="rId12"/>
    <p:sldId id="267" r:id="rId13"/>
    <p:sldId id="270" r:id="rId14"/>
    <p:sldId id="275" r:id="rId15"/>
    <p:sldId id="273" r:id="rId16"/>
    <p:sldId id="274" r:id="rId17"/>
    <p:sldId id="276" r:id="rId18"/>
    <p:sldId id="278" r:id="rId19"/>
    <p:sldId id="279" r:id="rId20"/>
    <p:sldId id="280" r:id="rId21"/>
    <p:sldId id="281" r:id="rId22"/>
    <p:sldId id="282" r:id="rId23"/>
    <p:sldId id="283" r:id="rId24"/>
    <p:sldId id="284" r:id="rId25"/>
    <p:sldId id="285" r:id="rId26"/>
    <p:sldId id="286" r:id="rId27"/>
    <p:sldId id="287" r:id="rId28"/>
    <p:sldId id="288" r:id="rId29"/>
    <p:sldId id="297" r:id="rId30"/>
    <p:sldId id="289" r:id="rId31"/>
    <p:sldId id="290" r:id="rId32"/>
    <p:sldId id="291" r:id="rId33"/>
    <p:sldId id="292" r:id="rId34"/>
    <p:sldId id="293" r:id="rId35"/>
    <p:sldId id="294" r:id="rId36"/>
    <p:sldId id="295" r:id="rId37"/>
    <p:sldId id="296" r:id="rId38"/>
    <p:sldId id="298" r:id="rId39"/>
    <p:sldId id="299" r:id="rId40"/>
    <p:sldId id="304" r:id="rId41"/>
    <p:sldId id="328" r:id="rId42"/>
    <p:sldId id="329" r:id="rId43"/>
    <p:sldId id="331" r:id="rId44"/>
    <p:sldId id="332" r:id="rId45"/>
    <p:sldId id="333" r:id="rId46"/>
    <p:sldId id="309" r:id="rId47"/>
    <p:sldId id="308" r:id="rId48"/>
    <p:sldId id="310" r:id="rId49"/>
    <p:sldId id="312" r:id="rId50"/>
    <p:sldId id="315" r:id="rId51"/>
    <p:sldId id="313" r:id="rId52"/>
    <p:sldId id="319" r:id="rId53"/>
    <p:sldId id="334" r:id="rId54"/>
    <p:sldId id="335" r:id="rId55"/>
    <p:sldId id="320" r:id="rId56"/>
    <p:sldId id="321" r:id="rId57"/>
    <p:sldId id="322" r:id="rId58"/>
    <p:sldId id="323" r:id="rId59"/>
    <p:sldId id="324" r:id="rId60"/>
    <p:sldId id="325" r:id="rId61"/>
    <p:sldId id="326" r:id="rId62"/>
    <p:sldId id="336" r:id="rId63"/>
    <p:sldId id="337" r:id="rId64"/>
    <p:sldId id="340" r:id="rId65"/>
    <p:sldId id="338" r:id="rId66"/>
    <p:sldId id="339" r:id="rId67"/>
    <p:sldId id="343" r:id="rId68"/>
    <p:sldId id="341" r:id="rId69"/>
    <p:sldId id="342" r:id="rId70"/>
    <p:sldId id="344" r:id="rId71"/>
    <p:sldId id="345" r:id="rId72"/>
    <p:sldId id="346" r:id="rId73"/>
    <p:sldId id="347" r:id="rId74"/>
    <p:sldId id="348" r:id="rId7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1" autoAdjust="0"/>
    <p:restoredTop sz="80851" autoAdjust="0"/>
  </p:normalViewPr>
  <p:slideViewPr>
    <p:cSldViewPr snapToGrid="0" snapToObjects="1">
      <p:cViewPr varScale="1">
        <p:scale>
          <a:sx n="117" d="100"/>
          <a:sy n="117" d="100"/>
        </p:scale>
        <p:origin x="-1048" y="-10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4BEA50-9851-5F48-8332-562896D73C85}" type="datetimeFigureOut">
              <a:rPr lang="en-US" smtClean="0"/>
              <a:t>11/13/14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D1085AD-9A8B-334B-B610-4F0E1F3E3789}" type="slidenum">
              <a:rPr lang="en-US" smtClean="0"/>
              <a:t>‹#›</a:t>
            </a:fld>
            <a:endParaRPr lang="en-US" dirty="0"/>
          </a:p>
        </p:txBody>
      </p:sp>
    </p:spTree>
    <p:extLst>
      <p:ext uri="{BB962C8B-B14F-4D97-AF65-F5344CB8AC3E}">
        <p14:creationId xmlns:p14="http://schemas.microsoft.com/office/powerpoint/2010/main" val="5114397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8F8A2B-D448-BC4D-BB80-EF7A6DD55F71}" type="datetimeFigureOut">
              <a:rPr lang="en-US" smtClean="0"/>
              <a:t>11/13/14</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2DA68F-11DC-1B4E-B13F-693CE8204678}" type="slidenum">
              <a:rPr lang="en-US" smtClean="0"/>
              <a:t>‹#›</a:t>
            </a:fld>
            <a:endParaRPr lang="en-US" dirty="0"/>
          </a:p>
        </p:txBody>
      </p:sp>
    </p:spTree>
    <p:extLst>
      <p:ext uri="{BB962C8B-B14F-4D97-AF65-F5344CB8AC3E}">
        <p14:creationId xmlns:p14="http://schemas.microsoft.com/office/powerpoint/2010/main" val="13902030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a:t>
            </a:fld>
            <a:endParaRPr lang="en-US" dirty="0"/>
          </a:p>
        </p:txBody>
      </p:sp>
    </p:spTree>
    <p:extLst>
      <p:ext uri="{BB962C8B-B14F-4D97-AF65-F5344CB8AC3E}">
        <p14:creationId xmlns:p14="http://schemas.microsoft.com/office/powerpoint/2010/main" val="667711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it looks on a handheld device and wearable device</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10</a:t>
            </a:fld>
            <a:endParaRPr lang="en-US" dirty="0"/>
          </a:p>
        </p:txBody>
      </p:sp>
    </p:spTree>
    <p:extLst>
      <p:ext uri="{BB962C8B-B14F-4D97-AF65-F5344CB8AC3E}">
        <p14:creationId xmlns:p14="http://schemas.microsoft.com/office/powerpoint/2010/main" val="704713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12" name="Shape 3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defTabSz="457200" rtl="0" eaLnBrk="1" fontAlgn="auto" latinLnBrk="0" hangingPunct="1">
              <a:lnSpc>
                <a:spcPct val="100000"/>
              </a:lnSpc>
              <a:spcBef>
                <a:spcPts val="0"/>
              </a:spcBef>
              <a:spcAft>
                <a:spcPts val="0"/>
              </a:spcAft>
              <a:buClr>
                <a:srgbClr val="30B5DF"/>
              </a:buClr>
              <a:buSzPct val="140000"/>
              <a:buFont typeface="Arial"/>
              <a:buChar char="-"/>
              <a:tabLst/>
              <a:defRPr/>
            </a:pPr>
            <a:r>
              <a:rPr lang="en-US" sz="2100" b="0" i="0" u="none" strike="noStrike" cap="none" baseline="0" dirty="0" smtClean="0"/>
              <a:t>Existing notifications on your phone will be displayed on </a:t>
            </a:r>
            <a:r>
              <a:rPr lang="en-US" sz="2100" b="0" i="0" u="none" strike="noStrike" cap="none" baseline="0" dirty="0"/>
              <a:t>the wearable</a:t>
            </a:r>
          </a:p>
          <a:p>
            <a:pPr marL="213359" marR="0" lvl="0" indent="-213359" algn="l" rtl="0">
              <a:spcBef>
                <a:spcPts val="0"/>
              </a:spcBef>
              <a:buClr>
                <a:srgbClr val="30B5DF"/>
              </a:buClr>
              <a:buSzPct val="140000"/>
              <a:buFont typeface="Arial"/>
              <a:buChar char="-"/>
            </a:pPr>
            <a:r>
              <a:rPr lang="en-US" sz="2100" b="0" i="0" u="none" strike="noStrike" cap="none" baseline="0" dirty="0"/>
              <a:t>And to get this done…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Shape 3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27" name="Shape 3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…you don’t have to do anything</a:t>
            </a:r>
          </a:p>
          <a:p>
            <a:pPr marL="213359" marR="0" lvl="0" indent="-213359" algn="l" rtl="0">
              <a:spcBef>
                <a:spcPts val="0"/>
              </a:spcBef>
              <a:buClr>
                <a:srgbClr val="30B5DF"/>
              </a:buClr>
              <a:buSzPct val="140000"/>
              <a:buFont typeface="Arial"/>
              <a:buChar char="-"/>
            </a:pPr>
            <a:r>
              <a:rPr lang="en-US" sz="2100" b="0" i="0" u="none" strike="noStrike" cap="none" baseline="0" dirty="0"/>
              <a:t>It already works out of the box.</a:t>
            </a:r>
          </a:p>
          <a:p>
            <a:pPr marL="213359" marR="0" lvl="0" indent="-213359" algn="l" rtl="0">
              <a:spcBef>
                <a:spcPts val="0"/>
              </a:spcBef>
              <a:buClr>
                <a:srgbClr val="30B5DF"/>
              </a:buClr>
              <a:buSzPct val="140000"/>
              <a:buFont typeface="Arial"/>
              <a:buChar char="-"/>
            </a:pPr>
            <a:r>
              <a:rPr lang="en-US" sz="2100" b="0" i="0" u="none" strike="noStrike" cap="none" baseline="0" dirty="0"/>
              <a:t>Also, notifications that buzz or sound on the companion device, will also buzz on the wearable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Shape 3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386" name="Shape 38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And that is why Android wear provided us with three more features you can easily take advantage of by adding a few more lines of code to your Android app</a:t>
            </a:r>
            <a:endParaRPr lang="en-US" sz="2100" b="0" i="0" u="none" strike="noStrike" cap="none" baseline="0" dirty="0"/>
          </a:p>
          <a:p>
            <a:pPr marL="0" marR="0" lvl="0" indent="0" algn="l" rtl="0">
              <a:spcBef>
                <a:spcPts val="0"/>
              </a:spcBef>
              <a:buClr>
                <a:srgbClr val="30B5DF"/>
              </a:buClr>
              <a:buSzPct val="140000"/>
              <a:buFont typeface="Arial"/>
              <a:buNone/>
            </a:pPr>
            <a:endParaRPr lang="en-US" sz="2100" b="0" i="0" u="none" strike="noStrike" cap="none" baseline="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cap="none" baseline="0" dirty="0" smtClean="0"/>
              <a:t>Stacks</a:t>
            </a:r>
            <a:r>
              <a:rPr lang="en-US" sz="1200" b="0" i="0" u="none" strike="noStrike" cap="none" baseline="0" dirty="0" smtClean="0"/>
              <a:t> are like inbox-style notifications.  You can deliver multiple items in a single bundle</a:t>
            </a:r>
          </a:p>
          <a:p>
            <a:r>
              <a:rPr lang="en-US" dirty="0" smtClean="0"/>
              <a:t>Let’s take a look on how this is implemented in code</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14</a:t>
            </a:fld>
            <a:endParaRPr lang="en-US" dirty="0"/>
          </a:p>
        </p:txBody>
      </p:sp>
    </p:spTree>
    <p:extLst>
      <p:ext uri="{BB962C8B-B14F-4D97-AF65-F5344CB8AC3E}">
        <p14:creationId xmlns:p14="http://schemas.microsoft.com/office/powerpoint/2010/main" val="1843791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Here, we are creating</a:t>
            </a:r>
            <a:r>
              <a:rPr lang="en-US" baseline="0" dirty="0" smtClean="0"/>
              <a:t> 3 notifications</a:t>
            </a:r>
          </a:p>
          <a:p>
            <a:pPr marL="171450" indent="-171450">
              <a:buFont typeface="Arial"/>
              <a:buChar char="•"/>
            </a:pPr>
            <a:r>
              <a:rPr lang="en-US" baseline="0" dirty="0" smtClean="0"/>
              <a:t>First two are actual messages</a:t>
            </a:r>
          </a:p>
          <a:p>
            <a:pPr marL="171450" indent="-171450">
              <a:buFont typeface="Arial"/>
              <a:buChar char="•"/>
            </a:pPr>
            <a:r>
              <a:rPr lang="en-US" baseline="0" dirty="0" smtClean="0"/>
              <a:t>Last one is the summary notification</a:t>
            </a:r>
          </a:p>
          <a:p>
            <a:pPr marL="171450" indent="-171450">
              <a:buFont typeface="Arial"/>
              <a:buChar char="•"/>
            </a:pPr>
            <a:r>
              <a:rPr lang="en-US" baseline="0" dirty="0" smtClean="0"/>
              <a:t>All of them can be bundled together using the setGroup method</a:t>
            </a:r>
          </a:p>
          <a:p>
            <a:pPr marL="171450" indent="-171450">
              <a:buFont typeface="Arial"/>
              <a:buChar char="•"/>
            </a:pPr>
            <a:r>
              <a:rPr lang="en-US" baseline="0" dirty="0" smtClean="0"/>
              <a:t>Send all of the notifications through the notify method</a:t>
            </a:r>
          </a:p>
        </p:txBody>
      </p:sp>
      <p:sp>
        <p:nvSpPr>
          <p:cNvPr id="4" name="Slide Number Placeholder 3"/>
          <p:cNvSpPr>
            <a:spLocks noGrp="1"/>
          </p:cNvSpPr>
          <p:nvPr>
            <p:ph type="sldNum" sz="quarter" idx="10"/>
          </p:nvPr>
        </p:nvSpPr>
        <p:spPr/>
        <p:txBody>
          <a:bodyPr/>
          <a:lstStyle/>
          <a:p>
            <a:fld id="{E52DA68F-11DC-1B4E-B13F-693CE8204678}" type="slidenum">
              <a:rPr lang="en-US" smtClean="0"/>
              <a:t>15</a:t>
            </a:fld>
            <a:endParaRPr lang="en-US" dirty="0"/>
          </a:p>
        </p:txBody>
      </p:sp>
    </p:spTree>
    <p:extLst>
      <p:ext uri="{BB962C8B-B14F-4D97-AF65-F5344CB8AC3E}">
        <p14:creationId xmlns:p14="http://schemas.microsoft.com/office/powerpoint/2010/main" val="40590601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Stacked notifications allow you to group multiple similar notifications into a single card which users can expand to view</a:t>
            </a:r>
            <a:r>
              <a:rPr lang="en-US" baseline="0" dirty="0" smtClean="0"/>
              <a:t> the details from each notification separately.</a:t>
            </a:r>
          </a:p>
          <a:p>
            <a:pPr marL="171450" indent="-171450">
              <a:buFont typeface="Arial"/>
              <a:buChar char="•"/>
            </a:pPr>
            <a:r>
              <a:rPr lang="en-US" baseline="0" dirty="0" smtClean="0"/>
              <a:t>Summary notification will only be displayed on the handheld device.</a:t>
            </a:r>
          </a:p>
          <a:p>
            <a:pPr marL="171450" indent="-171450">
              <a:buFont typeface="Arial"/>
              <a:buChar cha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16</a:t>
            </a:fld>
            <a:endParaRPr lang="en-US" dirty="0"/>
          </a:p>
        </p:txBody>
      </p:sp>
    </p:spTree>
    <p:extLst>
      <p:ext uri="{BB962C8B-B14F-4D97-AF65-F5344CB8AC3E}">
        <p14:creationId xmlns:p14="http://schemas.microsoft.com/office/powerpoint/2010/main" val="1982615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cap="none" baseline="0" dirty="0" smtClean="0"/>
              <a:t>Pages</a:t>
            </a:r>
            <a:r>
              <a:rPr lang="en-US" sz="1200" b="0" i="0" u="none" strike="noStrike" cap="none" baseline="0" dirty="0" smtClean="0"/>
              <a:t> are for showing multiple screens of information on the same topic, but remember to stay glance able and try to keep things short and simple</a:t>
            </a:r>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17</a:t>
            </a:fld>
            <a:endParaRPr lang="en-US" dirty="0"/>
          </a:p>
        </p:txBody>
      </p:sp>
    </p:spTree>
    <p:extLst>
      <p:ext uri="{BB962C8B-B14F-4D97-AF65-F5344CB8AC3E}">
        <p14:creationId xmlns:p14="http://schemas.microsoft.com/office/powerpoint/2010/main" val="3286805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First, we build our page,</a:t>
            </a:r>
            <a:r>
              <a:rPr lang="en-US" baseline="0" dirty="0" smtClean="0"/>
              <a:t> which is basically another notification</a:t>
            </a:r>
          </a:p>
          <a:p>
            <a:pPr marL="171450" indent="-171450">
              <a:buFont typeface="Arial"/>
              <a:buChar char="•"/>
            </a:pPr>
            <a:r>
              <a:rPr lang="en-US" baseline="0" dirty="0" smtClean="0"/>
              <a:t>We need to specify the card style that we want to use:</a:t>
            </a:r>
            <a:endParaRPr lang="en-US" dirty="0" smtClean="0"/>
          </a:p>
          <a:p>
            <a:endParaRPr lang="en-US" dirty="0" smtClean="0"/>
          </a:p>
          <a:p>
            <a:r>
              <a:rPr lang="en-US" dirty="0" smtClean="0"/>
              <a:t>There are 3 styles</a:t>
            </a:r>
            <a:r>
              <a:rPr lang="en-US" baseline="0" dirty="0" smtClean="0"/>
              <a:t> available for pages:</a:t>
            </a:r>
          </a:p>
          <a:p>
            <a:endParaRPr lang="en-US" baseline="0" dirty="0" smtClean="0"/>
          </a:p>
          <a:p>
            <a:pPr marL="228600" indent="-228600">
              <a:buAutoNum type="arabicPeriod"/>
            </a:pPr>
            <a:r>
              <a:rPr lang="en-US" baseline="0" dirty="0" smtClean="0"/>
              <a:t>BigPictureStyle</a:t>
            </a:r>
          </a:p>
          <a:p>
            <a:pPr marL="228600" indent="-228600">
              <a:buAutoNum type="arabicPeriod"/>
            </a:pPr>
            <a:r>
              <a:rPr lang="en-US" baseline="0" dirty="0" smtClean="0"/>
              <a:t>BigTextStyle</a:t>
            </a:r>
          </a:p>
          <a:p>
            <a:pPr marL="228600" indent="-228600">
              <a:buAutoNum type="arabicPeriod"/>
            </a:pPr>
            <a:r>
              <a:rPr lang="en-US" dirty="0" smtClean="0"/>
              <a:t>InboxStyle</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18</a:t>
            </a:fld>
            <a:endParaRPr lang="en-US" dirty="0"/>
          </a:p>
        </p:txBody>
      </p:sp>
    </p:spTree>
    <p:extLst>
      <p:ext uri="{BB962C8B-B14F-4D97-AF65-F5344CB8AC3E}">
        <p14:creationId xmlns:p14="http://schemas.microsoft.com/office/powerpoint/2010/main" val="2187204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then</a:t>
            </a:r>
            <a:r>
              <a:rPr lang="en-US" baseline="0" dirty="0" smtClean="0"/>
              <a:t> let’s build our main notification</a:t>
            </a:r>
          </a:p>
          <a:p>
            <a:pPr marL="171450" indent="-171450">
              <a:buFont typeface="Arial"/>
              <a:buChar char="•"/>
            </a:pPr>
            <a:r>
              <a:rPr lang="en-US" baseline="0" dirty="0" smtClean="0"/>
              <a:t>Extend the main notification and add the page that we have created previously</a:t>
            </a:r>
          </a:p>
          <a:p>
            <a:pPr marL="171450" indent="-171450">
              <a:buFont typeface="Arial"/>
              <a:buChar char="•"/>
            </a:pPr>
            <a:r>
              <a:rPr lang="en-US" baseline="0" dirty="0" smtClean="0"/>
              <a:t>Send the notification</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19</a:t>
            </a:fld>
            <a:endParaRPr lang="en-US" dirty="0"/>
          </a:p>
        </p:txBody>
      </p:sp>
    </p:spTree>
    <p:extLst>
      <p:ext uri="{BB962C8B-B14F-4D97-AF65-F5344CB8AC3E}">
        <p14:creationId xmlns:p14="http://schemas.microsoft.com/office/powerpoint/2010/main" val="218720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Introduction</a:t>
            </a:r>
            <a:r>
              <a:rPr lang="en-US" baseline="0" dirty="0" smtClean="0"/>
              <a:t> to Android Wear</a:t>
            </a:r>
            <a:endParaRPr lang="en-US" dirty="0" smtClean="0"/>
          </a:p>
          <a:p>
            <a:pPr marL="171450" indent="-171450">
              <a:buFont typeface="Arial"/>
              <a:buChar char="•"/>
            </a:pPr>
            <a:r>
              <a:rPr lang="en-US" dirty="0" smtClean="0"/>
              <a:t>Present</a:t>
            </a:r>
            <a:r>
              <a:rPr lang="en-US" baseline="0" dirty="0" smtClean="0"/>
              <a:t> the problem that Android Wear is trying to solve</a:t>
            </a:r>
          </a:p>
          <a:p>
            <a:pPr marL="171450" indent="-171450">
              <a:buFont typeface="Arial"/>
              <a:buChar char="•"/>
            </a:pPr>
            <a:r>
              <a:rPr lang="en-US" baseline="0" dirty="0" smtClean="0"/>
              <a:t>Short introduction as to what Android wear is</a:t>
            </a:r>
          </a:p>
          <a:p>
            <a:pPr marL="0" indent="0">
              <a:buFont typeface="Arial"/>
              <a:buNone/>
            </a:pPr>
            <a:endParaRPr lang="en-US" baseline="0" dirty="0" smtClean="0"/>
          </a:p>
          <a:p>
            <a:pPr marL="0" indent="0">
              <a:buFont typeface="Arial"/>
              <a:buNone/>
            </a:pPr>
            <a:r>
              <a:rPr lang="en-US" baseline="0" dirty="0" smtClean="0"/>
              <a:t>Hello, Hello! Notifications</a:t>
            </a:r>
          </a:p>
          <a:p>
            <a:pPr marL="0" indent="0">
              <a:buFont typeface="Arial"/>
              <a:buNone/>
            </a:pPr>
            <a:endParaRPr lang="en-US" baseline="0" dirty="0" smtClean="0"/>
          </a:p>
          <a:p>
            <a:pPr marL="171450" indent="-171450">
              <a:buFont typeface="Arial"/>
              <a:buChar char="•"/>
            </a:pPr>
            <a:r>
              <a:rPr lang="en-US" baseline="0" dirty="0" smtClean="0"/>
              <a:t>Notifications from existing apps</a:t>
            </a:r>
          </a:p>
          <a:p>
            <a:pPr marL="171450" indent="-171450">
              <a:buFont typeface="Arial"/>
              <a:buChar char="•"/>
            </a:pPr>
            <a:r>
              <a:rPr lang="en-US" baseline="0" dirty="0" smtClean="0"/>
              <a:t>Customization of notifications specifically for Android Wear</a:t>
            </a:r>
          </a:p>
          <a:p>
            <a:pPr marL="171450" indent="-171450">
              <a:buFont typeface="Arial"/>
              <a:buChar char="•"/>
            </a:pPr>
            <a:r>
              <a:rPr lang="en-US" baseline="0" dirty="0" smtClean="0"/>
              <a:t>Stacks</a:t>
            </a:r>
          </a:p>
          <a:p>
            <a:pPr marL="171450" indent="-171450">
              <a:buFont typeface="Arial"/>
              <a:buChar char="•"/>
            </a:pPr>
            <a:r>
              <a:rPr lang="en-US" baseline="0" dirty="0" smtClean="0"/>
              <a:t>Pages</a:t>
            </a:r>
          </a:p>
          <a:p>
            <a:pPr marL="171450" indent="-171450">
              <a:buFont typeface="Arial"/>
              <a:buChar char="•"/>
            </a:pPr>
            <a:r>
              <a:rPr lang="en-US" baseline="0" dirty="0" smtClean="0"/>
              <a:t>Replies</a:t>
            </a:r>
          </a:p>
          <a:p>
            <a:pPr marL="171450" indent="-171450">
              <a:buFont typeface="Arial"/>
              <a:buChar char="•"/>
            </a:pPr>
            <a:endParaRPr lang="en-US" baseline="0" dirty="0" smtClean="0"/>
          </a:p>
          <a:p>
            <a:pPr marL="0" indent="0">
              <a:buFont typeface="Arial"/>
              <a:buNone/>
            </a:pPr>
            <a:r>
              <a:rPr lang="en-US" baseline="0" dirty="0" smtClean="0"/>
              <a:t>Wearable Apps</a:t>
            </a:r>
          </a:p>
          <a:p>
            <a:pPr marL="0" indent="0">
              <a:buFont typeface="Arial"/>
              <a:buNone/>
            </a:pPr>
            <a:endParaRPr lang="en-US" baseline="0" dirty="0" smtClean="0"/>
          </a:p>
          <a:p>
            <a:pPr marL="171450" indent="-171450">
              <a:buFont typeface="Arial"/>
              <a:buChar char="•"/>
            </a:pPr>
            <a:r>
              <a:rPr lang="en-US" baseline="0" dirty="0" smtClean="0"/>
              <a:t>Creating Wearable App</a:t>
            </a:r>
          </a:p>
          <a:p>
            <a:pPr marL="171450" indent="-171450">
              <a:buFont typeface="Arial"/>
              <a:buChar char="•"/>
            </a:pPr>
            <a:r>
              <a:rPr lang="en-US" baseline="0" dirty="0" smtClean="0"/>
              <a:t>Data Exchange Types</a:t>
            </a:r>
          </a:p>
          <a:p>
            <a:pPr marL="171450" indent="-171450">
              <a:buFont typeface="Arial"/>
              <a:buChar char="•"/>
            </a:pPr>
            <a:r>
              <a:rPr lang="en-US" baseline="0" dirty="0" smtClean="0"/>
              <a:t>Custom Layouts</a:t>
            </a:r>
          </a:p>
          <a:p>
            <a:pPr marL="171450" indent="-171450">
              <a:buFont typeface="Arial"/>
              <a:buChar char="•"/>
            </a:pPr>
            <a:r>
              <a:rPr lang="en-US" baseline="0" dirty="0" smtClean="0"/>
              <a:t>Voice Actions</a:t>
            </a:r>
          </a:p>
          <a:p>
            <a:pPr marL="171450" indent="-171450">
              <a:buFont typeface="Arial"/>
              <a:buChar char="•"/>
            </a:pPr>
            <a:endParaRPr lang="en-US" baseline="0" dirty="0" smtClean="0"/>
          </a:p>
          <a:p>
            <a:pPr marL="0" indent="0">
              <a:buFont typeface="Arial"/>
              <a:buNone/>
            </a:pPr>
            <a:r>
              <a:rPr lang="en-US" baseline="0" dirty="0" smtClean="0"/>
              <a:t>Watch Faces</a:t>
            </a:r>
          </a:p>
          <a:p>
            <a:pPr marL="171450" indent="-171450">
              <a:buFont typeface="Arial"/>
              <a:buChar char="•"/>
            </a:pPr>
            <a:r>
              <a:rPr lang="en-US" baseline="0" dirty="0" smtClean="0"/>
              <a:t>Creating a watchface</a:t>
            </a:r>
          </a:p>
          <a:p>
            <a:pPr marL="171450" indent="-171450">
              <a:buFont typeface="Arial"/>
              <a:buChar char="•"/>
            </a:pPr>
            <a:endParaRPr lang="en-US" baseline="0" dirty="0" smtClean="0"/>
          </a:p>
          <a:p>
            <a:pPr marL="0" indent="0">
              <a:buFont typeface="Arial"/>
              <a:buNone/>
            </a:pPr>
            <a:r>
              <a:rPr lang="en-US" baseline="0" dirty="0" smtClean="0"/>
              <a:t>Demo</a:t>
            </a:r>
          </a:p>
          <a:p>
            <a:pPr marL="171450" indent="-171450">
              <a:buFont typeface="Arial"/>
              <a:buChar char="•"/>
            </a:pPr>
            <a:r>
              <a:rPr lang="en-US" baseline="0" dirty="0" smtClean="0"/>
              <a:t>Notifications</a:t>
            </a:r>
          </a:p>
          <a:p>
            <a:pPr marL="171450" indent="-171450">
              <a:buFont typeface="Arial"/>
              <a:buChar char="•"/>
            </a:pPr>
            <a:r>
              <a:rPr lang="en-US" baseline="0" dirty="0" smtClean="0"/>
              <a:t>Wolfram Integration</a:t>
            </a:r>
          </a:p>
          <a:p>
            <a:pPr marL="171450" indent="-171450">
              <a:buFont typeface="Arial"/>
              <a:buChar char="•"/>
            </a:pPr>
            <a:r>
              <a:rPr lang="en-US" baseline="0" dirty="0" smtClean="0"/>
              <a:t>Google-Inspired Watch Face</a:t>
            </a:r>
          </a:p>
          <a:p>
            <a:pPr mar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E52DA68F-11DC-1B4E-B13F-693CE8204678}" type="slidenum">
              <a:rPr lang="en-US" smtClean="0"/>
              <a:t>2</a:t>
            </a:fld>
            <a:endParaRPr lang="en-US" dirty="0"/>
          </a:p>
        </p:txBody>
      </p:sp>
    </p:spTree>
    <p:extLst>
      <p:ext uri="{BB962C8B-B14F-4D97-AF65-F5344CB8AC3E}">
        <p14:creationId xmlns:p14="http://schemas.microsoft.com/office/powerpoint/2010/main" val="3097265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 main notification displays on the handheld</a:t>
            </a:r>
          </a:p>
          <a:p>
            <a:pPr marL="171450" indent="-171450">
              <a:buFont typeface="Arial"/>
              <a:buChar char="•"/>
            </a:pPr>
            <a:r>
              <a:rPr lang="en-US" dirty="0" smtClean="0"/>
              <a:t>But in the wearable device, you</a:t>
            </a:r>
            <a:r>
              <a:rPr lang="en-US" baseline="0" dirty="0" smtClean="0"/>
              <a:t> will see another page when you swipe to the left.</a:t>
            </a:r>
            <a:endParaRPr lang="en-US" dirty="0" smtClean="0"/>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20</a:t>
            </a:fld>
            <a:endParaRPr lang="en-US" dirty="0"/>
          </a:p>
        </p:txBody>
      </p:sp>
    </p:spTree>
    <p:extLst>
      <p:ext uri="{BB962C8B-B14F-4D97-AF65-F5344CB8AC3E}">
        <p14:creationId xmlns:p14="http://schemas.microsoft.com/office/powerpoint/2010/main" val="3110403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1" i="0" u="none" strike="noStrike" cap="none" baseline="0" dirty="0" smtClean="0"/>
              <a:t>Replies</a:t>
            </a:r>
            <a:r>
              <a:rPr lang="en-US" sz="1200" b="0" i="0" u="none" strike="noStrike" cap="none" baseline="0" dirty="0" smtClean="0"/>
              <a:t> allow the user to reply directly from the wearable via voice.</a:t>
            </a:r>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21</a:t>
            </a:fld>
            <a:endParaRPr lang="en-US" dirty="0"/>
          </a:p>
        </p:txBody>
      </p:sp>
    </p:spTree>
    <p:extLst>
      <p:ext uri="{BB962C8B-B14F-4D97-AF65-F5344CB8AC3E}">
        <p14:creationId xmlns:p14="http://schemas.microsoft.com/office/powerpoint/2010/main" val="2688940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To build a reply</a:t>
            </a:r>
            <a:r>
              <a:rPr lang="en-US" baseline="0" dirty="0" smtClean="0"/>
              <a:t> action, first create a remote input object.</a:t>
            </a:r>
          </a:p>
          <a:p>
            <a:pPr marL="171450" indent="-171450">
              <a:buFont typeface="Arial"/>
              <a:buChar char="•"/>
            </a:pPr>
            <a:r>
              <a:rPr lang="en-US" baseline="0" dirty="0" smtClean="0"/>
              <a:t>You can specify the label as well as the pre-defined choices</a:t>
            </a:r>
          </a:p>
          <a:p>
            <a:pPr marL="171450" indent="-171450">
              <a:buFont typeface="Arial"/>
              <a:buChar char="•"/>
            </a:pPr>
            <a:r>
              <a:rPr lang="en-US" baseline="0" dirty="0" smtClean="0"/>
              <a:t>The choices allows the user to scroll through the choices quickly</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22</a:t>
            </a:fld>
            <a:endParaRPr lang="en-US" dirty="0"/>
          </a:p>
        </p:txBody>
      </p:sp>
    </p:spTree>
    <p:extLst>
      <p:ext uri="{BB962C8B-B14F-4D97-AF65-F5344CB8AC3E}">
        <p14:creationId xmlns:p14="http://schemas.microsoft.com/office/powerpoint/2010/main" val="2187204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Next,</a:t>
            </a:r>
            <a:r>
              <a:rPr lang="en-US" baseline="0" dirty="0" smtClean="0"/>
              <a:t> create an Action object and specify the remote input that we have created previously.</a:t>
            </a:r>
          </a:p>
          <a:p>
            <a:pPr marL="171450" indent="-171450">
              <a:buFont typeface="Arial"/>
              <a:buChar char="•"/>
            </a:pPr>
            <a:r>
              <a:rPr lang="en-US" baseline="0" dirty="0" smtClean="0"/>
              <a:t>replyPendingIntent points to a class that will receive the intent after the user finishes the reply.</a:t>
            </a:r>
          </a:p>
          <a:p>
            <a:pPr marL="171450" indent="-171450">
              <a:buFont typeface="Arial"/>
              <a:buChar char="•"/>
            </a:pPr>
            <a:r>
              <a:rPr lang="en-US" baseline="0" dirty="0" smtClean="0"/>
              <a:t>Create the main notification and extend it.</a:t>
            </a:r>
          </a:p>
          <a:p>
            <a:pPr marL="171450" indent="-171450">
              <a:buFont typeface="Arial"/>
              <a:buChar char="•"/>
            </a:pPr>
            <a:r>
              <a:rPr lang="en-US" baseline="0" dirty="0" smtClean="0"/>
              <a:t>Add the action object to your main notification</a:t>
            </a:r>
          </a:p>
          <a:p>
            <a:pPr marL="171450" indent="-171450">
              <a:buFont typeface="Arial"/>
              <a:buChar char="•"/>
            </a:pPr>
            <a:r>
              <a:rPr lang="en-US" baseline="0" dirty="0" smtClean="0"/>
              <a:t>Send the notification</a:t>
            </a:r>
          </a:p>
          <a:p>
            <a:pPr marL="171450" indent="-171450">
              <a:buFont typeface="Arial"/>
              <a:buChar char="•"/>
            </a:pP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23</a:t>
            </a:fld>
            <a:endParaRPr lang="en-US" dirty="0"/>
          </a:p>
        </p:txBody>
      </p:sp>
    </p:spTree>
    <p:extLst>
      <p:ext uri="{BB962C8B-B14F-4D97-AF65-F5344CB8AC3E}">
        <p14:creationId xmlns:p14="http://schemas.microsoft.com/office/powerpoint/2010/main" val="2187204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So this is how it looks like when</a:t>
            </a:r>
            <a:r>
              <a:rPr lang="en-US" baseline="0" dirty="0" smtClean="0"/>
              <a:t> a notification has a reply action</a:t>
            </a:r>
          </a:p>
          <a:p>
            <a:pPr marL="171450" indent="-171450">
              <a:buFont typeface="Arial"/>
              <a:buChar char="•"/>
            </a:pPr>
            <a:r>
              <a:rPr lang="en-US" baseline="0" dirty="0" smtClean="0"/>
              <a:t>Users can easily respond to the message by either saying their response or by selecting from pre-defined response</a:t>
            </a:r>
          </a:p>
          <a:p>
            <a:pPr marL="0" indent="0">
              <a:buFont typeface="Arial"/>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24</a:t>
            </a:fld>
            <a:endParaRPr lang="en-US" dirty="0"/>
          </a:p>
        </p:txBody>
      </p:sp>
    </p:spTree>
    <p:extLst>
      <p:ext uri="{BB962C8B-B14F-4D97-AF65-F5344CB8AC3E}">
        <p14:creationId xmlns:p14="http://schemas.microsoft.com/office/powerpoint/2010/main" val="39692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Remember that we have a replyPendingIntent that points to a class to receive the Intent.</a:t>
            </a:r>
          </a:p>
          <a:p>
            <a:pPr marL="171450" indent="-171450">
              <a:buFont typeface="Arial"/>
              <a:buChar char="•"/>
            </a:pPr>
            <a:r>
              <a:rPr lang="en-US" dirty="0" smtClean="0"/>
              <a:t>This is a sample code that will fetch the actual text response from</a:t>
            </a:r>
            <a:r>
              <a:rPr lang="en-US" baseline="0" dirty="0" smtClean="0"/>
              <a:t> the voice input</a:t>
            </a:r>
            <a:endParaRPr lang="en-US" dirty="0" smtClean="0"/>
          </a:p>
          <a:p>
            <a:endParaRPr lang="en-US" dirty="0" smtClean="0"/>
          </a:p>
          <a:p>
            <a:r>
              <a:rPr lang="en-US" dirty="0" smtClean="0"/>
              <a:t>Do not use Intent.getExtras() to obtain the voice result, because the voice input is stored as ClipData. The getResultsFromIntent() method provides a convenient way to receive a character sequence without having to process the ClipData yourself.</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25</a:t>
            </a:fld>
            <a:endParaRPr lang="en-US" dirty="0"/>
          </a:p>
        </p:txBody>
      </p:sp>
    </p:spTree>
    <p:extLst>
      <p:ext uri="{BB962C8B-B14F-4D97-AF65-F5344CB8AC3E}">
        <p14:creationId xmlns:p14="http://schemas.microsoft.com/office/powerpoint/2010/main" val="21872041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a:t>
            </a:r>
            <a:r>
              <a:rPr lang="en-US" baseline="0" dirty="0" smtClean="0"/>
              <a:t> about Wearable Apps</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26</a:t>
            </a:fld>
            <a:endParaRPr lang="en-US" dirty="0"/>
          </a:p>
        </p:txBody>
      </p:sp>
    </p:spTree>
    <p:extLst>
      <p:ext uri="{BB962C8B-B14F-4D97-AF65-F5344CB8AC3E}">
        <p14:creationId xmlns:p14="http://schemas.microsoft.com/office/powerpoint/2010/main" val="39212230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System enforces timeout period</a:t>
            </a:r>
          </a:p>
          <a:p>
            <a:endParaRPr lang="en-US" dirty="0" smtClean="0"/>
          </a:p>
          <a:p>
            <a:r>
              <a:rPr lang="en-US" dirty="0" smtClean="0"/>
              <a:t>	If you are displaying an activity and user's don't interact with it, the device sleeps. When it wakes back up, the Wear home screen is displayed instead of your activity. If you need to show something persistent, create a notification in the context stream instead.</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Relatively small in size and functionality</a:t>
            </a:r>
          </a:p>
          <a:p>
            <a:endParaRPr lang="en-US" dirty="0" smtClean="0"/>
          </a:p>
          <a:p>
            <a:r>
              <a:rPr lang="en-US" dirty="0" smtClean="0"/>
              <a:t>	They contain only what makes sense on the wearable, which is usually a small subset of the corresponding handheld app. In general, you should carry out operations on the handheld when possible and send the results to the wearable.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Users don’t download apps directly to wearable</a:t>
            </a:r>
          </a:p>
          <a:p>
            <a:endParaRPr lang="en-US" dirty="0" smtClean="0"/>
          </a:p>
          <a:p>
            <a:r>
              <a:rPr lang="en-US" dirty="0" smtClean="0"/>
              <a:t>	Instead, you bundle the wearable app inside the handheld app. When users install the handheld app, the system automatically installs the wearable app. However, for development purposes, you can still install the wearable app directly to the wearable.</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Don’t support the following APIs</a:t>
            </a:r>
          </a:p>
          <a:p>
            <a:endParaRPr lang="en-US" dirty="0" smtClean="0"/>
          </a:p>
          <a:p>
            <a:r>
              <a:rPr lang="en-US" dirty="0" smtClean="0"/>
              <a:t>	You can check if a wearable supports a feature by calling hasSystemFeature() before trying to use an API.</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28</a:t>
            </a:fld>
            <a:endParaRPr lang="en-US" dirty="0"/>
          </a:p>
        </p:txBody>
      </p:sp>
    </p:spTree>
    <p:extLst>
      <p:ext uri="{BB962C8B-B14F-4D97-AF65-F5344CB8AC3E}">
        <p14:creationId xmlns:p14="http://schemas.microsoft.com/office/powerpoint/2010/main" val="8798456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quickly go through</a:t>
            </a:r>
            <a:r>
              <a:rPr lang="en-US" baseline="0" dirty="0" smtClean="0"/>
              <a:t> the wizard screens in Android Studio on how to create a wearable app</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29</a:t>
            </a:fld>
            <a:endParaRPr lang="en-US" dirty="0"/>
          </a:p>
        </p:txBody>
      </p:sp>
    </p:spTree>
    <p:extLst>
      <p:ext uri="{BB962C8B-B14F-4D97-AF65-F5344CB8AC3E}">
        <p14:creationId xmlns:p14="http://schemas.microsoft.com/office/powerpoint/2010/main" val="39212230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Specify your application name and company</a:t>
            </a:r>
            <a:r>
              <a:rPr lang="en-US" baseline="0" dirty="0" smtClean="0"/>
              <a:t> domain. The company domain will be used as part of the classes’ package name as well as the app’s identifier</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30</a:t>
            </a:fld>
            <a:endParaRPr lang="en-US" dirty="0"/>
          </a:p>
        </p:txBody>
      </p:sp>
    </p:spTree>
    <p:extLst>
      <p:ext uri="{BB962C8B-B14F-4D97-AF65-F5344CB8AC3E}">
        <p14:creationId xmlns:p14="http://schemas.microsoft.com/office/powerpoint/2010/main" val="397462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0" name="Shape 4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There’s definitely something wrong about this picture</a:t>
            </a:r>
          </a:p>
          <a:p>
            <a:pPr marL="213359" marR="0" lvl="0" indent="-213359" algn="l" rtl="0">
              <a:spcBef>
                <a:spcPts val="0"/>
              </a:spcBef>
              <a:buClr>
                <a:srgbClr val="30B5DF"/>
              </a:buClr>
              <a:buSzPct val="140000"/>
              <a:buFont typeface="Arial"/>
              <a:buChar char="-"/>
            </a:pPr>
            <a:r>
              <a:rPr lang="en-US" sz="2100" b="0" i="0" u="none" strike="noStrike" cap="none" baseline="0" dirty="0" smtClean="0"/>
              <a:t>You are supposed to be connected to the people around you and not to those who are not currently with you</a:t>
            </a:r>
          </a:p>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y</a:t>
            </a:r>
            <a:r>
              <a:rPr lang="en-US" dirty="0" smtClean="0"/>
              <a:t>ou can specify the minimum</a:t>
            </a:r>
            <a:r>
              <a:rPr lang="en-US" baseline="0" dirty="0" smtClean="0"/>
              <a:t> API level that your app is going to support. And since we are building app for Android Wear, we need to check the Wear checkbox and select the minimum SDK to be API 20.</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31</a:t>
            </a:fld>
            <a:endParaRPr lang="en-US" dirty="0"/>
          </a:p>
        </p:txBody>
      </p:sp>
    </p:spTree>
    <p:extLst>
      <p:ext uri="{BB962C8B-B14F-4D97-AF65-F5344CB8AC3E}">
        <p14:creationId xmlns:p14="http://schemas.microsoft.com/office/powerpoint/2010/main" val="3039329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 specify the type of activity</a:t>
            </a:r>
            <a:r>
              <a:rPr lang="en-US" baseline="0" dirty="0" smtClean="0"/>
              <a:t> that you want to use for the handheld app</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32</a:t>
            </a:fld>
            <a:endParaRPr lang="en-US" dirty="0"/>
          </a:p>
        </p:txBody>
      </p:sp>
    </p:spTree>
    <p:extLst>
      <p:ext uri="{BB962C8B-B14F-4D97-AF65-F5344CB8AC3E}">
        <p14:creationId xmlns:p14="http://schemas.microsoft.com/office/powerpoint/2010/main" val="6697575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Set the activity name</a:t>
            </a:r>
            <a:r>
              <a:rPr lang="en-US" baseline="0" dirty="0" smtClean="0"/>
              <a:t> as well as the activity’s layout name</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33</a:t>
            </a:fld>
            <a:endParaRPr lang="en-US" dirty="0"/>
          </a:p>
        </p:txBody>
      </p:sp>
    </p:spTree>
    <p:extLst>
      <p:ext uri="{BB962C8B-B14F-4D97-AF65-F5344CB8AC3E}">
        <p14:creationId xmlns:p14="http://schemas.microsoft.com/office/powerpoint/2010/main" val="3402431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you can also specify the type of activity for the wearable app. But as of now, you can only choose black wear activity.</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34</a:t>
            </a:fld>
            <a:endParaRPr lang="en-US" dirty="0"/>
          </a:p>
        </p:txBody>
      </p:sp>
    </p:spTree>
    <p:extLst>
      <p:ext uri="{BB962C8B-B14F-4D97-AF65-F5344CB8AC3E}">
        <p14:creationId xmlns:p14="http://schemas.microsoft.com/office/powerpoint/2010/main" val="4002563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course, you</a:t>
            </a:r>
            <a:r>
              <a:rPr lang="en-US" baseline="0" dirty="0" smtClean="0"/>
              <a:t> can also specify the activity’s name and layout name</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35</a:t>
            </a:fld>
            <a:endParaRPr lang="en-US" dirty="0"/>
          </a:p>
        </p:txBody>
      </p:sp>
    </p:spTree>
    <p:extLst>
      <p:ext uri="{BB962C8B-B14F-4D97-AF65-F5344CB8AC3E}">
        <p14:creationId xmlns:p14="http://schemas.microsoft.com/office/powerpoint/2010/main" val="39076731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a:t>
            </a:r>
            <a:r>
              <a:rPr lang="en-US" baseline="0" dirty="0" smtClean="0"/>
              <a:t> the wizard, you’ll see a project structure similar to this. The project has two modules: one for handheld app called mobile and one for wearable app called wear.</a:t>
            </a:r>
          </a:p>
          <a:p>
            <a:endParaRPr lang="en-US" baseline="0" dirty="0" smtClean="0"/>
          </a:p>
          <a:p>
            <a:r>
              <a:rPr lang="en-US" baseline="0" dirty="0" smtClean="0"/>
              <a:t>If you want to deploy and test your handheld app, just select mobile from the Run dropdown, otherwise, choose Wear to deploy and test your wearable app.</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36</a:t>
            </a:fld>
            <a:endParaRPr lang="en-US" dirty="0"/>
          </a:p>
        </p:txBody>
      </p:sp>
    </p:spTree>
    <p:extLst>
      <p:ext uri="{BB962C8B-B14F-4D97-AF65-F5344CB8AC3E}">
        <p14:creationId xmlns:p14="http://schemas.microsoft.com/office/powerpoint/2010/main" val="936961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12" name="Shape 4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Sharing data between the phone and the wearable</a:t>
            </a:r>
          </a:p>
          <a:p>
            <a:pPr marL="213359" marR="0" lvl="0" indent="-213359" algn="l" rtl="0">
              <a:spcBef>
                <a:spcPts val="0"/>
              </a:spcBef>
              <a:buClr>
                <a:srgbClr val="30B5DF"/>
              </a:buClr>
              <a:buSzPct val="140000"/>
              <a:buFont typeface="Arial"/>
              <a:buChar char="-"/>
            </a:pPr>
            <a:r>
              <a:rPr lang="en-US" sz="2100" b="0" i="0" u="none" strike="noStrike" cap="none" baseline="0" dirty="0"/>
              <a:t>Custom UI options</a:t>
            </a:r>
          </a:p>
          <a:p>
            <a:pPr marL="213359" marR="0" lvl="0" indent="-213359" algn="l" rtl="0">
              <a:spcBef>
                <a:spcPts val="0"/>
              </a:spcBef>
              <a:buClr>
                <a:srgbClr val="30B5DF"/>
              </a:buClr>
              <a:buSzPct val="140000"/>
              <a:buFont typeface="Arial"/>
              <a:buChar char="-"/>
            </a:pPr>
            <a:r>
              <a:rPr lang="en-US" sz="2100" b="0" i="0" u="none" strike="noStrike" cap="none" baseline="0" dirty="0"/>
              <a:t>How to integrate voice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Shape 4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28" name="Shape 42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The connection between phone and wearable is provided by Google Play Services</a:t>
            </a:r>
          </a:p>
          <a:p>
            <a:pPr marL="213359" marR="0" lvl="0" indent="-213359" algn="l" rtl="0">
              <a:spcBef>
                <a:spcPts val="0"/>
              </a:spcBef>
              <a:buClr>
                <a:srgbClr val="30B5DF"/>
              </a:buClr>
              <a:buSzPct val="140000"/>
              <a:buFont typeface="Arial"/>
              <a:buChar char="-"/>
            </a:pPr>
            <a:r>
              <a:rPr lang="en-US" sz="2100" b="0" i="0" u="none" strike="noStrike" cap="none" baseline="0" dirty="0"/>
              <a:t>The application can send data between the phone and the watch through asynchronous calls </a:t>
            </a:r>
            <a:r>
              <a:rPr lang="en-US" sz="2100" b="0" i="0" u="none" strike="noStrike" cap="none" baseline="0" dirty="0" smtClean="0"/>
              <a:t>via Google </a:t>
            </a:r>
            <a:r>
              <a:rPr lang="en-US" sz="2100" b="0" i="0" u="none" strike="noStrike" cap="none" baseline="0" dirty="0"/>
              <a:t>Play Services.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There are three types of data exchange</a:t>
            </a:r>
          </a:p>
          <a:p>
            <a:pPr marL="213359" marR="0" lvl="0" indent="-213359" algn="l" rtl="0">
              <a:spcBef>
                <a:spcPts val="0"/>
              </a:spcBef>
              <a:buClr>
                <a:srgbClr val="30B5DF"/>
              </a:buClr>
              <a:buSzPct val="140000"/>
              <a:buFont typeface="Arial"/>
              <a:buChar char="-"/>
            </a:pPr>
            <a:r>
              <a:rPr lang="en-US" sz="2100" b="1" i="0" u="none" strike="noStrike" cap="none" baseline="0" dirty="0"/>
              <a:t>[click] Node</a:t>
            </a:r>
            <a:r>
              <a:rPr lang="en-US" sz="2100" b="0" i="0" u="none" strike="noStrike" cap="none" baseline="0" dirty="0"/>
              <a:t> API helps you know when </a:t>
            </a:r>
            <a:r>
              <a:rPr lang="en-US" sz="2100" b="1" i="0" u="none" strike="noStrike" cap="none" baseline="0" dirty="0"/>
              <a:t>two devices are connected</a:t>
            </a:r>
            <a:r>
              <a:rPr lang="en-US" sz="2100" b="0" i="0" u="none" strike="noStrike" cap="none" baseline="0" dirty="0"/>
              <a:t>, which is when you can exchange data and messages between your phone and the wearable.</a:t>
            </a:r>
          </a:p>
          <a:p>
            <a:pPr marL="213359" marR="0" lvl="0" indent="-213359" algn="l" rtl="0">
              <a:spcBef>
                <a:spcPts val="0"/>
              </a:spcBef>
              <a:buClr>
                <a:srgbClr val="30B5DF"/>
              </a:buClr>
              <a:buSzPct val="140000"/>
              <a:buFont typeface="Arial"/>
              <a:buChar char="-"/>
            </a:pPr>
            <a:r>
              <a:rPr lang="en-US" sz="2100" b="1" i="0" u="none" strike="noStrike" cap="none" baseline="0" dirty="0"/>
              <a:t>[click] Message </a:t>
            </a:r>
            <a:r>
              <a:rPr lang="en-US" sz="2100" b="0" i="0" u="none" strike="noStrike" cap="none" baseline="0" dirty="0"/>
              <a:t>API allows you to exchange </a:t>
            </a:r>
            <a:r>
              <a:rPr lang="en-US" sz="2100" b="1" i="0" u="none" strike="noStrike" cap="none" baseline="0" dirty="0"/>
              <a:t>low latency messages</a:t>
            </a:r>
            <a:r>
              <a:rPr lang="en-US" sz="2100" b="0" i="0" u="none" strike="noStrike" cap="none" baseline="0" dirty="0"/>
              <a:t>.  Great for RPCs.</a:t>
            </a:r>
          </a:p>
          <a:p>
            <a:pPr marL="213359" marR="0" lvl="0" indent="-213359" algn="l" rtl="0">
              <a:spcBef>
                <a:spcPts val="0"/>
              </a:spcBef>
              <a:buClr>
                <a:srgbClr val="30B5DF"/>
              </a:buClr>
              <a:buSzPct val="140000"/>
              <a:buFont typeface="Arial"/>
              <a:buChar char="-"/>
            </a:pPr>
            <a:r>
              <a:rPr lang="en-US" sz="2100" b="1" i="0" u="none" strike="noStrike" cap="none" baseline="0" dirty="0"/>
              <a:t>[click] Data</a:t>
            </a:r>
            <a:r>
              <a:rPr lang="en-US" sz="2100" b="0" i="0" u="none" strike="noStrike" cap="none" baseline="0" dirty="0"/>
              <a:t> API give you the ability to store data that’s shared between the phone and wearable and automatically buffered when the devices are disconnected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1200" b="0" i="0" u="none" strike="noStrike" cap="none" baseline="0" dirty="0" smtClean="0"/>
              <a:t>Node API</a:t>
            </a:r>
          </a:p>
          <a:p>
            <a:pPr marL="213359" marR="0" lvl="0" indent="-213359" algn="l" rtl="0">
              <a:spcBef>
                <a:spcPts val="0"/>
              </a:spcBef>
              <a:buClr>
                <a:srgbClr val="30B5DF"/>
              </a:buClr>
              <a:buSzPct val="140000"/>
              <a:buFont typeface="Arial"/>
              <a:buChar char="-"/>
            </a:pPr>
            <a:r>
              <a:rPr lang="en-US" sz="1200" b="0" i="0" u="none" strike="noStrike" cap="none" baseline="0" dirty="0" smtClean="0"/>
              <a:t>Can get connected nodes at any time</a:t>
            </a:r>
          </a:p>
          <a:p>
            <a:pPr marL="213359" marR="0" lvl="0" indent="-213359" algn="l" rtl="0">
              <a:spcBef>
                <a:spcPts val="0"/>
              </a:spcBef>
              <a:buClr>
                <a:srgbClr val="30B5DF"/>
              </a:buClr>
              <a:buSzPct val="140000"/>
              <a:buFont typeface="Arial"/>
              <a:buChar char="-"/>
            </a:pPr>
            <a:r>
              <a:rPr lang="en-US" sz="1200" b="0" i="0" u="none" strike="noStrike" cap="none" baseline="0" dirty="0" smtClean="0"/>
              <a:t>Or be notified when a peer connects or disconnects</a:t>
            </a:r>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40</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Shape 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6" name="Shape 4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Google has been trying hard to solve that problem and Android wear aims to solve that</a:t>
            </a:r>
          </a:p>
          <a:p>
            <a:pPr marL="213359" marR="0" lvl="0" indent="-213359" algn="l" rtl="0">
              <a:spcBef>
                <a:spcPts val="0"/>
              </a:spcBef>
              <a:buClr>
                <a:srgbClr val="30B5DF"/>
              </a:buClr>
              <a:buSzPct val="140000"/>
              <a:buFont typeface="Arial"/>
              <a:buChar char="-"/>
            </a:pPr>
            <a:r>
              <a:rPr lang="en-US" sz="2100" b="0" i="0" u="none" strike="noStrike" cap="none" baseline="0" dirty="0" smtClean="0"/>
              <a:t>By giving you contextual information at the right moment, in just a glance</a:t>
            </a:r>
          </a:p>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1200" b="0" i="0" u="none" strike="noStrike" cap="none" baseline="0" dirty="0" smtClean="0"/>
              <a:t>Node API</a:t>
            </a:r>
          </a:p>
          <a:p>
            <a:pPr marL="213359" marR="0" lvl="0" indent="-213359" algn="l" rtl="0">
              <a:spcBef>
                <a:spcPts val="0"/>
              </a:spcBef>
              <a:buClr>
                <a:srgbClr val="30B5DF"/>
              </a:buClr>
              <a:buSzPct val="140000"/>
              <a:buFont typeface="Arial"/>
              <a:buChar char="-"/>
            </a:pPr>
            <a:r>
              <a:rPr lang="en-US" sz="1200" b="0" i="0" u="none" strike="noStrike" cap="none" baseline="0" dirty="0" smtClean="0"/>
              <a:t>Can get connected nodes at any time</a:t>
            </a:r>
          </a:p>
          <a:p>
            <a:pPr marL="213359" marR="0" lvl="0" indent="-213359" algn="l" rtl="0">
              <a:spcBef>
                <a:spcPts val="0"/>
              </a:spcBef>
              <a:buClr>
                <a:srgbClr val="30B5DF"/>
              </a:buClr>
              <a:buSzPct val="140000"/>
              <a:buFont typeface="Arial"/>
              <a:buChar char="-"/>
            </a:pPr>
            <a:r>
              <a:rPr lang="en-US" sz="1200" b="0" i="0" u="none" strike="noStrike" cap="none" baseline="0" dirty="0" smtClean="0"/>
              <a:t>Or be notified when a peer connects or disconnects</a:t>
            </a:r>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41</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1200" b="0" i="0" u="none" strike="noStrike" cap="none" baseline="0" dirty="0" smtClean="0"/>
              <a:t>Message API</a:t>
            </a:r>
          </a:p>
          <a:p>
            <a:pPr marL="243840" marR="0" lvl="0" indent="-243840" algn="l" rtl="0">
              <a:lnSpc>
                <a:spcPct val="125000"/>
              </a:lnSpc>
              <a:spcBef>
                <a:spcPts val="0"/>
              </a:spcBef>
              <a:buClr>
                <a:srgbClr val="30B5DF"/>
              </a:buClr>
              <a:buSzPct val="140000"/>
              <a:buFont typeface="Roboto"/>
              <a:buChar char="-"/>
            </a:pPr>
            <a:r>
              <a:rPr lang="en-US" sz="1200" b="0" i="0" u="none" strike="noStrike" cap="none" baseline="0" dirty="0" smtClean="0">
                <a:latin typeface="Roboto"/>
                <a:ea typeface="Roboto"/>
                <a:cs typeface="Roboto"/>
                <a:sym typeface="Roboto"/>
              </a:rPr>
              <a:t>Send a message and be notified when one is received</a:t>
            </a:r>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42</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1200" b="0" i="0" u="none" strike="noStrike" cap="none" baseline="0" dirty="0" smtClean="0"/>
              <a:t>Implement MessageListener</a:t>
            </a:r>
          </a:p>
          <a:p>
            <a:pPr marL="213359" marR="0" lvl="0" indent="-213359" algn="l" rtl="0">
              <a:spcBef>
                <a:spcPts val="0"/>
              </a:spcBef>
              <a:buClr>
                <a:srgbClr val="30B5DF"/>
              </a:buClr>
              <a:buSzPct val="140000"/>
              <a:buFont typeface="Arial"/>
              <a:buChar char="-"/>
            </a:pPr>
            <a:r>
              <a:rPr lang="en-US" sz="1200" b="0" i="0" u="none" strike="noStrike" cap="none" baseline="0" dirty="0" smtClean="0"/>
              <a:t>Override onMessageReceived</a:t>
            </a:r>
          </a:p>
          <a:p>
            <a:pPr marL="213359" marR="0" lvl="0" indent="-213359" algn="l" rtl="0">
              <a:spcBef>
                <a:spcPts val="0"/>
              </a:spcBef>
              <a:buClr>
                <a:srgbClr val="30B5DF"/>
              </a:buClr>
              <a:buSzPct val="140000"/>
              <a:buFont typeface="Arial"/>
              <a:buChar char="-"/>
            </a:pPr>
            <a:endParaRPr lang="en-US" sz="1200" b="0" i="0" u="none" strike="noStrike" cap="none" baseline="0" dirty="0" smtClean="0"/>
          </a:p>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43</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43840" marR="0" lvl="0" indent="-243840" algn="l" rtl="0">
              <a:lnSpc>
                <a:spcPct val="125000"/>
              </a:lnSpc>
              <a:spcBef>
                <a:spcPts val="0"/>
              </a:spcBef>
              <a:buClr>
                <a:srgbClr val="30B5DF"/>
              </a:buClr>
              <a:buSzPct val="140000"/>
              <a:buFont typeface="Roboto"/>
              <a:buChar char="-"/>
            </a:pPr>
            <a:r>
              <a:rPr lang="en-US" sz="1200" b="0" i="0" u="none" strike="noStrike" cap="none" baseline="0" dirty="0" smtClean="0">
                <a:latin typeface="Roboto"/>
                <a:ea typeface="Roboto"/>
                <a:cs typeface="Roboto"/>
                <a:sym typeface="Roboto"/>
              </a:rPr>
              <a:t>Data API</a:t>
            </a:r>
          </a:p>
          <a:p>
            <a:pPr marL="243840" marR="0" lvl="0" indent="-243840" algn="l" rtl="0">
              <a:lnSpc>
                <a:spcPct val="125000"/>
              </a:lnSpc>
              <a:spcBef>
                <a:spcPts val="0"/>
              </a:spcBef>
              <a:buClr>
                <a:srgbClr val="30B5DF"/>
              </a:buClr>
              <a:buSzPct val="140000"/>
              <a:buFont typeface="Roboto"/>
              <a:buChar char="-"/>
            </a:pPr>
            <a:r>
              <a:rPr lang="en-US" sz="1200" b="0" i="0" u="none" strike="noStrike" cap="none" baseline="0" dirty="0" smtClean="0">
                <a:latin typeface="Roboto"/>
                <a:ea typeface="Roboto"/>
                <a:cs typeface="Roboto"/>
                <a:sym typeface="Roboto"/>
              </a:rPr>
              <a:t>Put and Get data items</a:t>
            </a:r>
          </a:p>
          <a:p>
            <a:pPr marL="243840" marR="0" lvl="0" indent="-243840" algn="l" rtl="0">
              <a:lnSpc>
                <a:spcPct val="125000"/>
              </a:lnSpc>
              <a:spcBef>
                <a:spcPts val="0"/>
              </a:spcBef>
              <a:buClr>
                <a:srgbClr val="30B5DF"/>
              </a:buClr>
              <a:buSzPct val="140000"/>
              <a:buFont typeface="Roboto"/>
              <a:buChar char="-"/>
            </a:pPr>
            <a:r>
              <a:rPr lang="en-US" sz="1200" b="0" i="0" u="none" strike="noStrike" cap="none" baseline="0" dirty="0" smtClean="0">
                <a:latin typeface="Roboto"/>
                <a:ea typeface="Roboto"/>
                <a:cs typeface="Roboto"/>
                <a:sym typeface="Roboto"/>
              </a:rPr>
              <a:t>Get notified when data is changed</a:t>
            </a:r>
            <a:endParaRPr lang="en-US" sz="1200" b="0" i="0" u="none" strike="noStrike" cap="none" baseline="0" dirty="0">
              <a:latin typeface="Roboto"/>
              <a:ea typeface="Roboto"/>
              <a:cs typeface="Roboto"/>
              <a:sym typeface="Roboto"/>
            </a:endParaRPr>
          </a:p>
        </p:txBody>
      </p:sp>
      <p:sp>
        <p:nvSpPr>
          <p:cNvPr id="4" name="Slide Number Placeholder 3"/>
          <p:cNvSpPr>
            <a:spLocks noGrp="1"/>
          </p:cNvSpPr>
          <p:nvPr>
            <p:ph type="sldNum" sz="quarter" idx="10"/>
          </p:nvPr>
        </p:nvSpPr>
        <p:spPr/>
        <p:txBody>
          <a:bodyPr/>
          <a:lstStyle/>
          <a:p>
            <a:fld id="{E52DA68F-11DC-1B4E-B13F-693CE8204678}" type="slidenum">
              <a:rPr lang="en-US" smtClean="0"/>
              <a:t>44</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1200" b="0" i="0" u="none" strike="noStrike" cap="none" baseline="0" dirty="0" smtClean="0"/>
              <a:t>Implement DataListener</a:t>
            </a:r>
          </a:p>
          <a:p>
            <a:pPr marL="213359" marR="0" lvl="0" indent="-213359" algn="l" rtl="0">
              <a:spcBef>
                <a:spcPts val="0"/>
              </a:spcBef>
              <a:buClr>
                <a:srgbClr val="30B5DF"/>
              </a:buClr>
              <a:buSzPct val="140000"/>
              <a:buFont typeface="Arial"/>
              <a:buChar char="-"/>
            </a:pPr>
            <a:r>
              <a:rPr lang="en-US" sz="1200" b="0" i="0" u="none" strike="noStrike" cap="none" baseline="0" dirty="0" smtClean="0"/>
              <a:t>Override onDataChanged</a:t>
            </a:r>
          </a:p>
          <a:p>
            <a:pPr marL="213359" marR="0" lvl="0" indent="-213359" algn="l" rtl="0">
              <a:spcBef>
                <a:spcPts val="0"/>
              </a:spcBef>
              <a:buClr>
                <a:srgbClr val="30B5DF"/>
              </a:buClr>
              <a:buSzPct val="140000"/>
              <a:buFont typeface="Arial"/>
              <a:buChar char="-"/>
            </a:pPr>
            <a:r>
              <a:rPr lang="en-US" sz="1200" b="0" i="0" u="none" strike="noStrike" cap="none" baseline="0" dirty="0" smtClean="0"/>
              <a:t>Data type: DELETED, CHANGED</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45</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To receive data, you will need the </a:t>
            </a:r>
            <a:r>
              <a:rPr lang="en-US" sz="2100" b="1" i="0" u="none" strike="noStrike" cap="none" baseline="0" dirty="0" smtClean="0"/>
              <a:t>WearableListenerService</a:t>
            </a:r>
            <a:r>
              <a:rPr lang="en-US" sz="2100" b="0" i="0" u="none" strike="noStrike" cap="none" baseline="0" dirty="0" smtClean="0"/>
              <a:t> </a:t>
            </a:r>
          </a:p>
          <a:p>
            <a:pPr marL="876300" marR="0" lvl="1" indent="-266700" algn="l" rtl="0">
              <a:spcBef>
                <a:spcPts val="0"/>
              </a:spcBef>
              <a:buClr>
                <a:srgbClr val="30B5DF"/>
              </a:buClr>
              <a:buSzPct val="100000"/>
              <a:buFont typeface="Arial"/>
              <a:buChar char="-"/>
            </a:pPr>
            <a:r>
              <a:rPr lang="en-US" sz="2100" b="0" i="0" u="none" strike="noStrike" cap="none" baseline="0" dirty="0" smtClean="0"/>
              <a:t>You would usually create instances of </a:t>
            </a:r>
            <a:r>
              <a:rPr lang="en-US" sz="2100" b="1" i="0" u="none" strike="noStrike" cap="none" baseline="0" dirty="0" smtClean="0"/>
              <a:t>this service</a:t>
            </a:r>
            <a:r>
              <a:rPr lang="en-US" sz="2100" b="0" i="0" u="none" strike="noStrike" cap="none" baseline="0" dirty="0" smtClean="0"/>
              <a:t> in both your </a:t>
            </a:r>
            <a:r>
              <a:rPr lang="en-US" sz="2100" b="1" i="0" u="none" strike="noStrike" cap="none" baseline="0" dirty="0" smtClean="0"/>
              <a:t>wearable</a:t>
            </a:r>
            <a:r>
              <a:rPr lang="en-US" sz="2100" b="0" i="0" u="none" strike="noStrike" cap="none" baseline="0" dirty="0" smtClean="0"/>
              <a:t> and </a:t>
            </a:r>
            <a:r>
              <a:rPr lang="en-US" sz="2100" b="1" i="0" u="none" strike="noStrike" cap="none" baseline="0" dirty="0" smtClean="0"/>
              <a:t>handheld</a:t>
            </a:r>
            <a:r>
              <a:rPr lang="en-US" sz="2100" b="0" i="0" u="none" strike="noStrike" cap="none" baseline="0" dirty="0" smtClean="0"/>
              <a:t> apps.</a:t>
            </a:r>
          </a:p>
          <a:p>
            <a:pPr marL="876300" marR="0" lvl="1" indent="-266700" algn="l" rtl="0">
              <a:spcBef>
                <a:spcPts val="0"/>
              </a:spcBef>
              <a:buClr>
                <a:srgbClr val="30B5DF"/>
              </a:buClr>
              <a:buSzPct val="100000"/>
              <a:buFont typeface="Arial"/>
              <a:buChar char="-"/>
            </a:pPr>
            <a:r>
              <a:rPr lang="en-US" sz="2100" b="0" i="0" u="none" strike="noStrike" cap="none" baseline="0" dirty="0" smtClean="0"/>
              <a:t>If you don't care about receiving data events in one of these apps, then </a:t>
            </a:r>
            <a:r>
              <a:rPr lang="en-US" sz="2100" b="1" i="0" u="none" strike="noStrike" cap="none" baseline="0" dirty="0" smtClean="0"/>
              <a:t>you don't need</a:t>
            </a:r>
            <a:r>
              <a:rPr lang="en-US" sz="2100" b="0" i="0" u="none" strike="noStrike" cap="none" baseline="0" dirty="0" smtClean="0"/>
              <a:t> to implement this service in that particular app.</a:t>
            </a:r>
          </a:p>
          <a:p>
            <a:pPr marL="228600" marR="0" lvl="0" indent="-228600" algn="l" rtl="0">
              <a:spcBef>
                <a:spcPts val="0"/>
              </a:spcBef>
              <a:buClr>
                <a:srgbClr val="30B5DF"/>
              </a:buClr>
              <a:buSzPct val="100000"/>
              <a:buFont typeface="Arial"/>
              <a:buAutoNum type="arabicPeriod"/>
            </a:pPr>
            <a:r>
              <a:rPr lang="en-US" sz="2100" b="0" i="0" u="none" strike="noStrike" cap="none" baseline="0" dirty="0" smtClean="0"/>
              <a:t>Simply create a </a:t>
            </a:r>
            <a:r>
              <a:rPr lang="en-US" sz="2100" b="1" i="0" u="none" strike="noStrike" cap="none" baseline="0" dirty="0" smtClean="0"/>
              <a:t>class that extends</a:t>
            </a:r>
            <a:r>
              <a:rPr lang="en-US" sz="2100" b="0" i="0" u="none" strike="noStrike" cap="none" baseline="0" dirty="0" smtClean="0"/>
              <a:t> WearableListenerService.</a:t>
            </a:r>
          </a:p>
          <a:p>
            <a:pPr marL="228600" marR="0" lvl="0" indent="-228600" algn="l" rtl="0">
              <a:spcBef>
                <a:spcPts val="0"/>
              </a:spcBef>
              <a:buClr>
                <a:srgbClr val="30B5DF"/>
              </a:buClr>
              <a:buSzPct val="100000"/>
              <a:buFont typeface="Arial"/>
              <a:buAutoNum type="arabicPeriod"/>
            </a:pPr>
            <a:r>
              <a:rPr lang="en-US" sz="2100" b="1" i="0" u="none" strike="noStrike" cap="none" baseline="0" dirty="0" smtClean="0"/>
              <a:t>Listen for the events</a:t>
            </a:r>
            <a:r>
              <a:rPr lang="en-US" sz="2100" b="0" i="0" u="none" strike="noStrike" cap="none" baseline="0" dirty="0" smtClean="0"/>
              <a:t> that you care about, such as onDataChanged().</a:t>
            </a:r>
          </a:p>
        </p:txBody>
      </p:sp>
      <p:sp>
        <p:nvSpPr>
          <p:cNvPr id="4" name="Slide Number Placeholder 3"/>
          <p:cNvSpPr>
            <a:spLocks noGrp="1"/>
          </p:cNvSpPr>
          <p:nvPr>
            <p:ph type="sldNum" sz="quarter" idx="10"/>
          </p:nvPr>
        </p:nvSpPr>
        <p:spPr/>
        <p:txBody>
          <a:bodyPr/>
          <a:lstStyle/>
          <a:p>
            <a:fld id="{E52DA68F-11DC-1B4E-B13F-693CE8204678}" type="slidenum">
              <a:rPr lang="en-US" smtClean="0"/>
              <a:t>46</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Clr>
                <a:srgbClr val="30B5DF"/>
              </a:buClr>
              <a:buSzPct val="100000"/>
              <a:buFont typeface="Arial"/>
              <a:buNone/>
            </a:pPr>
            <a:r>
              <a:rPr lang="en-US" sz="2100" b="0" i="0" u="none" strike="noStrike" cap="none" baseline="0" dirty="0" smtClean="0"/>
              <a:t>Declare an </a:t>
            </a:r>
            <a:r>
              <a:rPr lang="en-US" sz="2100" b="1" i="0" u="none" strike="noStrike" cap="none" baseline="0" dirty="0" smtClean="0"/>
              <a:t>intent filter</a:t>
            </a:r>
            <a:r>
              <a:rPr lang="en-US" sz="2100" b="0" i="0" u="none" strike="noStrike" cap="none" baseline="0" dirty="0" smtClean="0"/>
              <a:t> in your Android manifest to notify the system about your </a:t>
            </a:r>
            <a:r>
              <a:rPr lang="en-US" sz="2100" b="1" i="0" u="none" strike="noStrike" cap="none" baseline="0" dirty="0" smtClean="0"/>
              <a:t>WearableListenerService</a:t>
            </a:r>
            <a:r>
              <a:rPr lang="en-US" sz="2100" b="0" i="0" u="none" strike="noStrike" cap="none" baseline="0" dirty="0" smtClean="0"/>
              <a:t>.</a:t>
            </a:r>
          </a:p>
          <a:p>
            <a:pPr marL="822960" marR="0" lvl="1" indent="-213360" algn="l" rtl="0">
              <a:spcBef>
                <a:spcPts val="0"/>
              </a:spcBef>
              <a:buClr>
                <a:srgbClr val="30B5DF"/>
              </a:buClr>
              <a:buSzPct val="140000"/>
              <a:buFont typeface="Arial"/>
              <a:buChar char="-"/>
            </a:pPr>
            <a:r>
              <a:rPr lang="en-US" sz="2100" b="0" i="0" u="none" strike="noStrike" cap="none" baseline="0" dirty="0" smtClean="0"/>
              <a:t>This allows the system to bind your service as needed. </a:t>
            </a:r>
            <a:endParaRPr lang="en-US" sz="2100" b="0" i="0" u="none" strike="noStrike" cap="none" baseline="0" dirty="0"/>
          </a:p>
        </p:txBody>
      </p:sp>
      <p:sp>
        <p:nvSpPr>
          <p:cNvPr id="4" name="Slide Number Placeholder 3"/>
          <p:cNvSpPr>
            <a:spLocks noGrp="1"/>
          </p:cNvSpPr>
          <p:nvPr>
            <p:ph type="sldNum" sz="quarter" idx="10"/>
          </p:nvPr>
        </p:nvSpPr>
        <p:spPr/>
        <p:txBody>
          <a:bodyPr/>
          <a:lstStyle/>
          <a:p>
            <a:fld id="{E52DA68F-11DC-1B4E-B13F-693CE8204678}" type="slidenum">
              <a:rPr lang="en-US" smtClean="0"/>
              <a:t>47</a:t>
            </a:fld>
            <a:endParaRPr lang="en-US" dirty="0"/>
          </a:p>
        </p:txBody>
      </p:sp>
    </p:spTree>
    <p:extLst>
      <p:ext uri="{BB962C8B-B14F-4D97-AF65-F5344CB8AC3E}">
        <p14:creationId xmlns:p14="http://schemas.microsoft.com/office/powerpoint/2010/main" val="11356339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we’ll</a:t>
            </a:r>
            <a:r>
              <a:rPr lang="en-US" baseline="0" dirty="0" smtClean="0"/>
              <a:t> talk about custom layouts</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48</a:t>
            </a:fld>
            <a:endParaRPr lang="en-US" dirty="0"/>
          </a:p>
        </p:txBody>
      </p:sp>
    </p:spTree>
    <p:extLst>
      <p:ext uri="{BB962C8B-B14F-4D97-AF65-F5344CB8AC3E}">
        <p14:creationId xmlns:p14="http://schemas.microsoft.com/office/powerpoint/2010/main" val="20634805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Shape 5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6" name="Shape 52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In general, you should </a:t>
            </a:r>
            <a:r>
              <a:rPr lang="en-US" sz="2100" b="1" i="0" u="none" strike="noStrike" cap="none" baseline="0" dirty="0"/>
              <a:t>create notifications on the handheld</a:t>
            </a:r>
            <a:r>
              <a:rPr lang="en-US" sz="2100" b="0" i="0" u="none" strike="noStrike" cap="none" baseline="0" dirty="0"/>
              <a:t> and let them automatically </a:t>
            </a:r>
            <a:r>
              <a:rPr lang="en-US" sz="2100" b="1" i="0" u="none" strike="noStrike" cap="none" baseline="0" dirty="0"/>
              <a:t>sync to the wearable</a:t>
            </a:r>
            <a:r>
              <a:rPr lang="en-US" sz="2100" b="0" i="0" u="none" strike="noStrike" cap="none" baseline="0" dirty="0"/>
              <a:t>. This lets you </a:t>
            </a:r>
            <a:r>
              <a:rPr lang="en-US" sz="2100" b="1" i="0" u="none" strike="noStrike" cap="none" baseline="0" dirty="0"/>
              <a:t>build your notifications once</a:t>
            </a:r>
            <a:r>
              <a:rPr lang="en-US" sz="2100" b="0" i="0" u="none" strike="noStrike" cap="none" baseline="0" dirty="0"/>
              <a:t> and have them </a:t>
            </a:r>
            <a:r>
              <a:rPr lang="en-US" sz="2100" b="1" i="0" u="none" strike="noStrike" cap="none" baseline="0" dirty="0"/>
              <a:t>appear on many types of devices</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0" i="0" u="none" strike="noStrike" cap="none" baseline="0" dirty="0"/>
              <a:t>If the standard notification </a:t>
            </a:r>
            <a:r>
              <a:rPr lang="en-US" sz="2100" b="1" i="0" u="none" strike="noStrike" cap="none" baseline="0" dirty="0"/>
              <a:t>styles don't work for you</a:t>
            </a:r>
            <a:r>
              <a:rPr lang="en-US" sz="2100" b="0" i="0" u="none" strike="noStrike" cap="none" baseline="0" dirty="0"/>
              <a:t> (such as NotificationCompat.BigTextStyle or NotificationCompat.InboxStyle), you can </a:t>
            </a:r>
            <a:r>
              <a:rPr lang="en-US" sz="2100" b="1" i="0" u="none" strike="noStrike" cap="none" baseline="0" dirty="0"/>
              <a:t>display an activity with a custom layout</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0" i="0" u="none" strike="noStrike" cap="none" baseline="0" dirty="0"/>
              <a:t>You can </a:t>
            </a:r>
            <a:r>
              <a:rPr lang="en-US" sz="2100" b="1" i="0" u="none" strike="noStrike" cap="none" baseline="0" dirty="0"/>
              <a:t>only create</a:t>
            </a:r>
            <a:r>
              <a:rPr lang="en-US" sz="2100" b="0" i="0" u="none" strike="noStrike" cap="none" baseline="0" dirty="0"/>
              <a:t> and issue custom notifications </a:t>
            </a:r>
            <a:r>
              <a:rPr lang="en-US" sz="2100" b="1" i="0" u="none" strike="noStrike" cap="none" baseline="0" dirty="0"/>
              <a:t>on the wearable</a:t>
            </a:r>
            <a:r>
              <a:rPr lang="en-US" sz="2100" b="0" i="0" u="none" strike="noStrike" cap="none" baseline="0" dirty="0"/>
              <a:t>, and the system </a:t>
            </a:r>
            <a:r>
              <a:rPr lang="en-US" sz="2100" b="1" i="0" u="none" strike="noStrike" cap="none" baseline="0" dirty="0"/>
              <a:t>does not sync</a:t>
            </a:r>
            <a:r>
              <a:rPr lang="en-US" sz="2100" b="0" i="0" u="none" strike="noStrike" cap="none" baseline="0" dirty="0"/>
              <a:t> these notifications to the handheld</a:t>
            </a:r>
            <a:r>
              <a:rPr lang="en-US" sz="2100" b="0" i="0" u="none" strike="noStrike" cap="none" baseline="0" dirty="0" smtClean="0"/>
              <a:t>.</a:t>
            </a:r>
          </a:p>
          <a:p>
            <a:pPr marL="213359" marR="0" lvl="0" indent="-213359" algn="l" rtl="0">
              <a:spcBef>
                <a:spcPts val="0"/>
              </a:spcBef>
              <a:buClr>
                <a:srgbClr val="30B5DF"/>
              </a:buClr>
              <a:buSzPct val="140000"/>
              <a:buFont typeface="Arial"/>
              <a:buChar char="-"/>
            </a:pPr>
            <a:r>
              <a:rPr lang="en-US" sz="2100" b="0" i="0" u="none" strike="noStrike" cap="none" baseline="0" dirty="0" smtClean="0"/>
              <a:t>There’s </a:t>
            </a:r>
            <a:r>
              <a:rPr lang="en-US" sz="2100" b="0" i="0" u="none" strike="noStrike" cap="none" baseline="0" dirty="0" smtClean="0"/>
              <a:t>a UI support library </a:t>
            </a:r>
            <a:r>
              <a:rPr lang="en-US" sz="2100" b="0" i="0" u="none" strike="noStrike" cap="none" baseline="0" dirty="0" smtClean="0"/>
              <a:t>that helps you build UIs that are designed for wearables.</a:t>
            </a:r>
          </a:p>
          <a:p>
            <a:pPr marL="213359" marR="0" lvl="0" indent="-213359" algn="l" rtl="0">
              <a:spcBef>
                <a:spcPts val="0"/>
              </a:spcBef>
              <a:buClr>
                <a:srgbClr val="30B5DF"/>
              </a:buClr>
              <a:buSzPct val="140000"/>
              <a:buFont typeface="Arial"/>
              <a:buChar char="-"/>
            </a:pPr>
            <a:r>
              <a:rPr lang="en-US" sz="2100" b="0" i="0" u="none" strike="noStrike" cap="none" baseline="0" dirty="0" smtClean="0"/>
              <a:t>It’s automatically included when you create your wearable app with the Android Studio Project Wizard.</a:t>
            </a:r>
          </a:p>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2" name="Shape 56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These are some of the major classes you </a:t>
            </a:r>
            <a:r>
              <a:rPr lang="en-US" sz="2100" b="0" i="0" u="none" strike="noStrike" cap="none" baseline="0" dirty="0" smtClean="0"/>
              <a:t>get</a:t>
            </a:r>
            <a:endParaRPr lang="en-US" sz="2100" b="0" i="0" u="none" strike="noStrike" cap="none" baseline="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 name="Shape 5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There are lots of times where we get lost in phone</a:t>
            </a:r>
          </a:p>
          <a:p>
            <a:pPr marL="213359" marR="0" lvl="0" indent="-213359" algn="l" rtl="0">
              <a:spcBef>
                <a:spcPts val="0"/>
              </a:spcBef>
              <a:buClr>
                <a:srgbClr val="30B5DF"/>
              </a:buClr>
              <a:buSzPct val="140000"/>
              <a:buFont typeface="Arial"/>
              <a:buChar char="-"/>
            </a:pPr>
            <a:r>
              <a:rPr lang="en-US" sz="2100" b="0" i="0" u="none" strike="noStrike" cap="none" baseline="0" dirty="0" smtClean="0"/>
              <a:t>And we tend to keep on checking the notifications on our phone particularly during special events in which you are supposed to be enjoying the moment with your loved ones.</a:t>
            </a:r>
            <a:endParaRPr lang="en-US" sz="2100" b="0" i="0" u="none" strike="noStrike" cap="none" baseline="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7" name="Shape 5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defTabSz="457200" rtl="0" eaLnBrk="1" fontAlgn="auto" latinLnBrk="0" hangingPunct="1">
              <a:lnSpc>
                <a:spcPct val="100000"/>
              </a:lnSpc>
              <a:spcBef>
                <a:spcPts val="0"/>
              </a:spcBef>
              <a:spcAft>
                <a:spcPts val="0"/>
              </a:spcAft>
              <a:buClr>
                <a:srgbClr val="30B5DF"/>
              </a:buClr>
              <a:buSzPct val="140000"/>
              <a:buFont typeface="Arial"/>
              <a:buChar char="-"/>
              <a:tabLst/>
              <a:defRPr/>
            </a:pPr>
            <a:r>
              <a:rPr lang="en-US" sz="2100" b="0" i="0" u="none" strike="noStrike" cap="none" baseline="0" dirty="0" smtClean="0"/>
              <a:t>A class that can inflate a </a:t>
            </a:r>
            <a:r>
              <a:rPr lang="en-US" sz="2100" b="1" i="0" u="none" strike="noStrike" cap="none" baseline="0" dirty="0" smtClean="0"/>
              <a:t>specific layout</a:t>
            </a:r>
            <a:r>
              <a:rPr lang="en-US" sz="2100" b="0" i="0" u="none" strike="noStrike" cap="none" baseline="0" dirty="0" smtClean="0"/>
              <a:t>, depending on the </a:t>
            </a:r>
            <a:r>
              <a:rPr lang="en-US" sz="2100" b="1" i="0" u="none" strike="noStrike" cap="none" baseline="0" dirty="0" smtClean="0"/>
              <a:t>shape</a:t>
            </a:r>
            <a:r>
              <a:rPr lang="en-US" sz="2100" b="0" i="0" u="none" strike="noStrike" cap="none" baseline="0" dirty="0" smtClean="0"/>
              <a:t> </a:t>
            </a:r>
            <a:r>
              <a:rPr lang="en-US" sz="2100" b="1" i="0" u="none" strike="noStrike" cap="none" baseline="0" dirty="0" smtClean="0"/>
              <a:t>of the</a:t>
            </a:r>
            <a:r>
              <a:rPr lang="en-US" sz="2100" b="0" i="0" u="none" strike="noStrike" cap="none" baseline="0" dirty="0" smtClean="0"/>
              <a:t> device's </a:t>
            </a:r>
            <a:r>
              <a:rPr lang="en-US" sz="2100" b="1" i="0" u="none" strike="noStrike" cap="none" baseline="0" dirty="0" smtClean="0"/>
              <a:t>screen</a:t>
            </a:r>
            <a:r>
              <a:rPr lang="en-US" sz="2100" b="0" i="0" u="none" strike="noStrike" cap="none" baseline="0" dirty="0" smtClean="0"/>
              <a:t>.</a:t>
            </a:r>
          </a:p>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7" name="Shape 5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defTabSz="457200" rtl="0" eaLnBrk="1" fontAlgn="auto" latinLnBrk="0" hangingPunct="1">
              <a:lnSpc>
                <a:spcPct val="100000"/>
              </a:lnSpc>
              <a:spcBef>
                <a:spcPts val="0"/>
              </a:spcBef>
              <a:spcAft>
                <a:spcPts val="0"/>
              </a:spcAft>
              <a:buClr>
                <a:srgbClr val="30B5DF"/>
              </a:buClr>
              <a:buSzPct val="140000"/>
              <a:buFont typeface="Arial"/>
              <a:buChar char="-"/>
              <a:tabLst/>
              <a:defRPr/>
            </a:pPr>
            <a:r>
              <a:rPr lang="en-US" sz="2100" b="0" i="0" u="none" strike="noStrike" cap="none" baseline="0" dirty="0" smtClean="0"/>
              <a:t>A </a:t>
            </a:r>
            <a:r>
              <a:rPr lang="en-US" sz="2100" b="1" i="0" u="none" strike="noStrike" cap="none" baseline="0" dirty="0" smtClean="0"/>
              <a:t>FrameLayout</a:t>
            </a:r>
            <a:r>
              <a:rPr lang="en-US" sz="2100" b="0" i="0" u="none" strike="noStrike" cap="none" baseline="0" dirty="0" smtClean="0"/>
              <a:t> that's aware of </a:t>
            </a:r>
            <a:r>
              <a:rPr lang="en-US" sz="2100" b="1" i="0" u="none" strike="noStrike" cap="none" baseline="0" dirty="0" smtClean="0"/>
              <a:t>screen shape</a:t>
            </a:r>
            <a:r>
              <a:rPr lang="en-US" sz="2100" b="0" i="0" u="none" strike="noStrike" cap="none" baseline="0" dirty="0" smtClean="0"/>
              <a:t> and can box its children in the </a:t>
            </a:r>
            <a:r>
              <a:rPr lang="en-US" sz="2100" b="1" i="0" u="none" strike="noStrike" cap="none" baseline="0" dirty="0" smtClean="0"/>
              <a:t>center square of a round screen</a:t>
            </a:r>
            <a:r>
              <a:rPr lang="en-US" sz="2100" b="0" i="0" u="none" strike="noStrike" cap="none" baseline="0" dirty="0" smtClean="0"/>
              <a:t>.</a:t>
            </a:r>
          </a:p>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7" name="Shape 5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Clr>
                <a:srgbClr val="30B5DF"/>
              </a:buClr>
              <a:buSzPct val="140000"/>
              <a:buFont typeface="Arial"/>
              <a:buNone/>
            </a:pPr>
            <a:r>
              <a:rPr lang="en-US" sz="2100" b="0" i="0" u="none" strike="noStrike" cap="none" baseline="0" dirty="0" smtClean="0"/>
              <a:t>DelayedConfirmationView</a:t>
            </a:r>
          </a:p>
          <a:p>
            <a:pPr marL="213359" marR="0" lvl="0" indent="-213359" algn="l" rtl="0">
              <a:spcBef>
                <a:spcPts val="0"/>
              </a:spcBef>
              <a:buClr>
                <a:srgbClr val="30B5DF"/>
              </a:buClr>
              <a:buSzPct val="140000"/>
              <a:buFont typeface="Arial"/>
              <a:buChar char="-"/>
            </a:pPr>
            <a:r>
              <a:rPr lang="en-US" sz="2100" b="0" i="0" u="none" strike="noStrike" cap="none" baseline="0" dirty="0" smtClean="0"/>
              <a:t>shows users an animated timer that lets them cancel an action they just performed.</a:t>
            </a:r>
          </a:p>
          <a:p>
            <a:pPr marL="213359" marR="0" lvl="0" indent="-213359" algn="l" rtl="0">
              <a:spcBef>
                <a:spcPts val="0"/>
              </a:spcBef>
              <a:buClr>
                <a:srgbClr val="30B5DF"/>
              </a:buClr>
              <a:buSzPct val="140000"/>
              <a:buFont typeface="Arial"/>
              <a:buChar char="-"/>
            </a:pPr>
            <a:endParaRPr lang="en-US" sz="2100" b="0" i="0" u="none" strike="noStrike" cap="none" baseline="0" dirty="0" smtClean="0"/>
          </a:p>
          <a:p>
            <a:pPr marL="0" marR="0" lvl="0" indent="0" algn="l" rtl="0">
              <a:spcBef>
                <a:spcPts val="0"/>
              </a:spcBef>
              <a:buClr>
                <a:srgbClr val="30B5DF"/>
              </a:buClr>
              <a:buSzPct val="140000"/>
              <a:buFont typeface="Arial"/>
              <a:buNone/>
            </a:pPr>
            <a:r>
              <a:rPr lang="en-US" sz="2100" b="0" i="0" u="none" strike="noStrike" cap="none" baseline="0" dirty="0" smtClean="0"/>
              <a:t>ConfirmationActivity</a:t>
            </a:r>
          </a:p>
          <a:p>
            <a:pPr marL="213359" marR="0" lvl="0" indent="-213359" algn="l" rtl="0">
              <a:spcBef>
                <a:spcPts val="0"/>
              </a:spcBef>
              <a:buClr>
                <a:srgbClr val="30B5DF"/>
              </a:buClr>
              <a:buSzPct val="140000"/>
              <a:buFont typeface="Arial"/>
              <a:buChar char="-"/>
            </a:pPr>
            <a:r>
              <a:rPr lang="en-US" sz="2100" b="0" i="0" u="none" strike="noStrike" cap="none" baseline="0" dirty="0" smtClean="0"/>
              <a:t>gives users visual feedback when they complete an action.</a:t>
            </a:r>
            <a:endParaRPr lang="en-US" sz="2100" b="0" i="0" u="none" strike="noStrike" cap="none" baseline="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7" name="Shape 5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Cards present information to users with a consistent look and feel across different apps.</a:t>
            </a:r>
            <a:endParaRPr lang="en-US" sz="2100" b="0" i="0" u="none" strike="noStrike" cap="none" baseline="0"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talk about voice actions. Voice actions allow you to use the built-in speech input API to launch an app or as a way for your users to input values</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55</a:t>
            </a:fld>
            <a:endParaRPr lang="en-US" dirty="0"/>
          </a:p>
        </p:txBody>
      </p:sp>
    </p:spTree>
    <p:extLst>
      <p:ext uri="{BB962C8B-B14F-4D97-AF65-F5344CB8AC3E}">
        <p14:creationId xmlns:p14="http://schemas.microsoft.com/office/powerpoint/2010/main" val="7824426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9" name="Shape 62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dirty="0"/>
              <a:t>[click]</a:t>
            </a:r>
            <a:r>
              <a:rPr lang="en-US" sz="2100" b="0" i="0" u="none" strike="noStrike" cap="none" baseline="0" dirty="0"/>
              <a:t> </a:t>
            </a:r>
            <a:r>
              <a:rPr lang="en-US" sz="2100" b="1" i="0" u="none" strike="noStrike" cap="none" baseline="0" dirty="0"/>
              <a:t>System-provided</a:t>
            </a:r>
            <a:r>
              <a:rPr lang="en-US" sz="2100" b="0" i="0" u="none" strike="noStrike" cap="none" baseline="0" dirty="0"/>
              <a:t> actions are </a:t>
            </a:r>
            <a:r>
              <a:rPr lang="en-US" sz="2100" b="1" i="0" u="none" strike="noStrike" cap="none" baseline="0" dirty="0"/>
              <a:t>task-based</a:t>
            </a:r>
            <a:r>
              <a:rPr lang="en-US" sz="2100" b="0" i="0" u="none" strike="noStrike" cap="none" baseline="0" dirty="0"/>
              <a:t> and built into the wear platform and specified with an </a:t>
            </a:r>
            <a:r>
              <a:rPr lang="en-US" sz="2100" b="1" i="0" u="none" strike="noStrike" cap="none" baseline="0" dirty="0"/>
              <a:t>intent-filter</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1" i="0" u="none" strike="noStrike" cap="none" baseline="0" dirty="0"/>
              <a:t>[click]</a:t>
            </a:r>
            <a:r>
              <a:rPr lang="en-US" sz="2100" b="0" i="0" u="none" strike="noStrike" cap="none" baseline="0" dirty="0"/>
              <a:t> </a:t>
            </a:r>
            <a:r>
              <a:rPr lang="en-US" sz="2100" b="1" i="0" u="none" strike="noStrike" cap="none" baseline="0" dirty="0"/>
              <a:t>App-provided</a:t>
            </a:r>
            <a:r>
              <a:rPr lang="en-US" sz="2100" b="0" i="0" u="none" strike="noStrike" cap="none" baseline="0" dirty="0"/>
              <a:t> actions are </a:t>
            </a:r>
            <a:r>
              <a:rPr lang="en-US" sz="2100" b="1" i="0" u="none" strike="noStrike" cap="none" baseline="0" dirty="0"/>
              <a:t>app-based</a:t>
            </a:r>
            <a:r>
              <a:rPr lang="en-US" sz="2100" b="0" i="0" u="none" strike="noStrike" cap="none" baseline="0" dirty="0"/>
              <a:t> and are declared like a </a:t>
            </a:r>
            <a:r>
              <a:rPr lang="en-US" sz="2100" b="1" i="0" u="none" strike="noStrike" cap="none" baseline="0" dirty="0"/>
              <a:t>launcher icon</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1" i="0" u="none" strike="noStrike" cap="none" baseline="0" dirty="0"/>
              <a:t>[click]</a:t>
            </a:r>
            <a:r>
              <a:rPr lang="en-US" sz="2100" b="0" i="0" u="none" strike="noStrike" cap="none" baseline="0" dirty="0"/>
              <a:t> </a:t>
            </a:r>
            <a:r>
              <a:rPr lang="en-US" sz="2100" b="1" i="0" u="none" strike="noStrike" cap="none" baseline="0" dirty="0"/>
              <a:t>Free-form Speech</a:t>
            </a:r>
            <a:r>
              <a:rPr lang="en-US" sz="2100" b="0" i="0" u="none" strike="noStrike" cap="none" baseline="0" dirty="0"/>
              <a:t> Input uses the </a:t>
            </a:r>
            <a:r>
              <a:rPr lang="en-US" sz="2100" b="1" i="0" u="none" strike="noStrike" cap="none" baseline="0" dirty="0"/>
              <a:t>Speech Recognizer activity</a:t>
            </a:r>
            <a:r>
              <a:rPr lang="en-US" sz="2100" b="0" i="0" u="none" strike="noStrike" cap="none" baseline="0" dirty="0"/>
              <a:t> to get speech input from the user.</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9"/>
        <p:cNvGrpSpPr/>
        <p:nvPr/>
      </p:nvGrpSpPr>
      <p:grpSpPr>
        <a:xfrm>
          <a:off x="0" y="0"/>
          <a:ext cx="0" cy="0"/>
          <a:chOff x="0" y="0"/>
          <a:chExt cx="0" cy="0"/>
        </a:xfrm>
      </p:grpSpPr>
      <p:sp>
        <p:nvSpPr>
          <p:cNvPr id="640" name="Shape 6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1" name="Shape 6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dirty="0"/>
              <a:t>System provided</a:t>
            </a:r>
            <a:r>
              <a:rPr lang="en-US" sz="2100" b="0" i="0" u="none" strike="noStrike" cap="none" baseline="0" dirty="0"/>
              <a:t> voice actions</a:t>
            </a:r>
          </a:p>
          <a:p>
            <a:pPr marL="213359" marR="0" lvl="0" indent="-213359" algn="l" rtl="0">
              <a:spcBef>
                <a:spcPts val="0"/>
              </a:spcBef>
              <a:buClr>
                <a:srgbClr val="30B5DF"/>
              </a:buClr>
              <a:buSzPct val="140000"/>
              <a:buFont typeface="Arial"/>
              <a:buChar char="-"/>
            </a:pPr>
            <a:r>
              <a:rPr lang="en-US" sz="2100" b="0" i="0" u="none" strike="noStrike" cap="none" baseline="0" dirty="0"/>
              <a:t>You </a:t>
            </a:r>
            <a:r>
              <a:rPr lang="en-US" sz="2100" b="1" i="0" u="none" strike="noStrike" cap="none" baseline="0" dirty="0"/>
              <a:t>filter for them in the activity that you want to start</a:t>
            </a:r>
            <a:r>
              <a:rPr lang="en-US" sz="2100" b="0" i="0" u="none" strike="noStrike" cap="none" baseline="0" dirty="0"/>
              <a:t> when the voice action is spoken.</a:t>
            </a:r>
          </a:p>
          <a:p>
            <a:pPr marL="213359" marR="0" lvl="0" indent="-213359" algn="l" rtl="0">
              <a:spcBef>
                <a:spcPts val="0"/>
              </a:spcBef>
              <a:buClr>
                <a:srgbClr val="30B5DF"/>
              </a:buClr>
              <a:buSzPct val="140000"/>
              <a:buFont typeface="Arial"/>
              <a:buChar char="-"/>
            </a:pPr>
            <a:r>
              <a:rPr lang="en-US" sz="2100" b="0" i="0" u="none" strike="noStrike" cap="none" baseline="0" dirty="0"/>
              <a:t>Examples include "Take a note" or "Set an alarm".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Shape 6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54" name="Shape 6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These are the commands available on Android Wear today</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66" name="Shape 6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1" i="0" u="none" strike="noStrike" cap="none" baseline="0" dirty="0"/>
              <a:t>App provided</a:t>
            </a:r>
            <a:r>
              <a:rPr lang="en-US" sz="2100" b="0" i="0" u="none" strike="noStrike" cap="none" baseline="0" dirty="0"/>
              <a:t> voice actions</a:t>
            </a:r>
          </a:p>
          <a:p>
            <a:pPr marL="213359" marR="0" lvl="0" indent="-213359" algn="l" rtl="0">
              <a:spcBef>
                <a:spcPts val="0"/>
              </a:spcBef>
              <a:buClr>
                <a:srgbClr val="30B5DF"/>
              </a:buClr>
              <a:buSzPct val="140000"/>
              <a:buFont typeface="Arial"/>
              <a:buChar char="-"/>
            </a:pPr>
            <a:r>
              <a:rPr lang="en-US" sz="2100" b="0" i="0" u="none" strike="noStrike" cap="none" baseline="0" dirty="0"/>
              <a:t>These voice actions are </a:t>
            </a:r>
            <a:r>
              <a:rPr lang="en-US" sz="2100" b="1" i="0" u="none" strike="noStrike" cap="none" baseline="0" dirty="0"/>
              <a:t>app-based</a:t>
            </a:r>
            <a:r>
              <a:rPr lang="en-US" sz="2100" b="0" i="0" u="none" strike="noStrike" cap="none" baseline="0" dirty="0"/>
              <a:t>, and you </a:t>
            </a:r>
            <a:r>
              <a:rPr lang="en-US" sz="2100" b="1" i="0" u="none" strike="noStrike" cap="none" baseline="0" dirty="0"/>
              <a:t>declare them just like a launcher icon</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0" i="0" u="none" strike="noStrike" cap="none" baseline="0" dirty="0"/>
              <a:t>Users say "Start " to use these voice actions and an activity that you specify starts.</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8" name="Shape 6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a:t>Speech recognizer</a:t>
            </a:r>
          </a:p>
          <a:p>
            <a:pPr marL="213359" marR="0" lvl="0" indent="-213359" algn="l" rtl="0">
              <a:spcBef>
                <a:spcPts val="0"/>
              </a:spcBef>
              <a:buClr>
                <a:srgbClr val="30B5DF"/>
              </a:buClr>
              <a:buSzPct val="140000"/>
              <a:buFont typeface="Arial"/>
              <a:buChar char="-"/>
            </a:pPr>
            <a:r>
              <a:rPr lang="en-US" sz="2100" b="0" i="0" u="none" strike="noStrike" cap="none" baseline="0" dirty="0"/>
              <a:t>In addition to using voice actions to launch activities, you can also call the system's built-in Speech Recognizer activity to </a:t>
            </a:r>
            <a:r>
              <a:rPr lang="en-US" sz="2100" b="1" i="0" u="none" strike="noStrike" cap="none" baseline="0" dirty="0"/>
              <a:t>obtain speech input from users</a:t>
            </a:r>
            <a:r>
              <a:rPr lang="en-US" sz="2100" b="0" i="0" u="none" strike="noStrike" cap="none" baseline="0" dirty="0"/>
              <a:t>.</a:t>
            </a:r>
          </a:p>
          <a:p>
            <a:pPr marL="213359" marR="0" lvl="0" indent="-213359" algn="l" rtl="0">
              <a:spcBef>
                <a:spcPts val="0"/>
              </a:spcBef>
              <a:buClr>
                <a:srgbClr val="30B5DF"/>
              </a:buClr>
              <a:buSzPct val="140000"/>
              <a:buFont typeface="Arial"/>
              <a:buChar char="-"/>
            </a:pPr>
            <a:r>
              <a:rPr lang="en-US" sz="2100" b="0" i="0" u="none" strike="noStrike" cap="none" baseline="0" dirty="0"/>
              <a:t>This is useful to obtain input from users and then process it, such as </a:t>
            </a:r>
            <a:r>
              <a:rPr lang="en-US" sz="2100" b="1" i="0" u="none" strike="noStrike" cap="none" baseline="0" dirty="0"/>
              <a:t>doing a search</a:t>
            </a:r>
            <a:r>
              <a:rPr lang="en-US" sz="2100" b="0" i="0" u="none" strike="noStrike" cap="none" baseline="0" dirty="0"/>
              <a:t> or </a:t>
            </a:r>
            <a:r>
              <a:rPr lang="en-US" sz="2100" b="1" i="0" u="none" strike="noStrike" cap="none" baseline="0" dirty="0"/>
              <a:t>sending it as a message</a:t>
            </a:r>
            <a:r>
              <a:rPr lang="en-US" sz="2100" b="0" i="0" u="none" strike="noStrike" cap="none" baseline="0" dirty="0"/>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 name="Shape 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342900" marR="0" lvl="0" indent="-342900" algn="l" rtl="0">
              <a:spcBef>
                <a:spcPts val="0"/>
              </a:spcBef>
              <a:buClr>
                <a:srgbClr val="30B5DF"/>
              </a:buClr>
              <a:buSzPct val="140000"/>
              <a:buFontTx/>
              <a:buChar char="-"/>
            </a:pPr>
            <a:r>
              <a:rPr lang="en-US" sz="2100" b="0" i="0" u="none" strike="noStrike" cap="none" baseline="0" dirty="0" smtClean="0"/>
              <a:t>With wearables, this is what your typical day timeline will look like.</a:t>
            </a:r>
          </a:p>
          <a:p>
            <a:pPr marL="342900" marR="0" lvl="0" indent="-342900" algn="l" rtl="0">
              <a:spcBef>
                <a:spcPts val="0"/>
              </a:spcBef>
              <a:buClr>
                <a:srgbClr val="30B5DF"/>
              </a:buClr>
              <a:buSzPct val="140000"/>
              <a:buFontTx/>
              <a:buChar char="-"/>
            </a:pPr>
            <a:r>
              <a:rPr lang="en-US" sz="2100" b="0" i="0" u="none" strike="noStrike" cap="none" baseline="0" dirty="0" smtClean="0"/>
              <a:t>You stay connected with the people around you, but still get enough time to be connected to the virtual world.</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let’s move on to watch faces</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61</a:t>
            </a:fld>
            <a:endParaRPr lang="en-US" dirty="0"/>
          </a:p>
        </p:txBody>
      </p:sp>
    </p:spTree>
    <p:extLst>
      <p:ext uri="{BB962C8B-B14F-4D97-AF65-F5344CB8AC3E}">
        <p14:creationId xmlns:p14="http://schemas.microsoft.com/office/powerpoint/2010/main" val="16814471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64</a:t>
            </a:fld>
            <a:endParaRPr lang="en-US" dirty="0"/>
          </a:p>
        </p:txBody>
      </p:sp>
    </p:spTree>
    <p:extLst>
      <p:ext uri="{BB962C8B-B14F-4D97-AF65-F5344CB8AC3E}">
        <p14:creationId xmlns:p14="http://schemas.microsoft.com/office/powerpoint/2010/main" val="311784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8" name="Shape 6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8" name="Shape 6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8" name="Shape 6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Shape 6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8" name="Shape 67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Shape 5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7" name="Shape 5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endParaRPr lang="en-US" sz="2100" b="0" i="0" u="none" strike="noStrike" cap="none" baseline="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71</a:t>
            </a:fld>
            <a:endParaRPr lang="en-US" dirty="0"/>
          </a:p>
        </p:txBody>
      </p:sp>
    </p:spTree>
    <p:extLst>
      <p:ext uri="{BB962C8B-B14F-4D97-AF65-F5344CB8AC3E}">
        <p14:creationId xmlns:p14="http://schemas.microsoft.com/office/powerpoint/2010/main" val="6677117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72</a:t>
            </a:fld>
            <a:endParaRPr lang="en-US" dirty="0"/>
          </a:p>
        </p:txBody>
      </p:sp>
    </p:spTree>
    <p:extLst>
      <p:ext uri="{BB962C8B-B14F-4D97-AF65-F5344CB8AC3E}">
        <p14:creationId xmlns:p14="http://schemas.microsoft.com/office/powerpoint/2010/main" val="6677117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73</a:t>
            </a:fld>
            <a:endParaRPr lang="en-US" dirty="0"/>
          </a:p>
        </p:txBody>
      </p:sp>
    </p:spTree>
    <p:extLst>
      <p:ext uri="{BB962C8B-B14F-4D97-AF65-F5344CB8AC3E}">
        <p14:creationId xmlns:p14="http://schemas.microsoft.com/office/powerpoint/2010/main" val="667711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 name="Shape 6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213359" marR="0" lvl="0" indent="-213359" algn="l" rtl="0">
              <a:spcBef>
                <a:spcPts val="0"/>
              </a:spcBef>
              <a:buClr>
                <a:srgbClr val="30B5DF"/>
              </a:buClr>
              <a:buSzPct val="140000"/>
              <a:buFont typeface="Arial"/>
              <a:buChar char="-"/>
            </a:pPr>
            <a:r>
              <a:rPr lang="en-US" sz="2100" b="0" i="0" u="none" strike="noStrike" cap="none" baseline="0" dirty="0" smtClean="0"/>
              <a:t>Android Wear by definition is a set of APIs based on Android operating system designed specifically for wearables such as smartwatches.</a:t>
            </a:r>
          </a:p>
          <a:p>
            <a:pPr marL="213359" marR="0" lvl="0" indent="-213359" algn="l" rtl="0">
              <a:spcBef>
                <a:spcPts val="0"/>
              </a:spcBef>
              <a:buClr>
                <a:srgbClr val="30B5DF"/>
              </a:buClr>
              <a:buSzPct val="140000"/>
              <a:buFont typeface="Arial"/>
              <a:buChar char="-"/>
            </a:pPr>
            <a:r>
              <a:rPr lang="en-US" sz="2100" b="0" i="0" u="none" strike="noStrike" cap="none" baseline="0" dirty="0" smtClean="0"/>
              <a:t>Simple, glanceable, built around micro-interactions</a:t>
            </a:r>
          </a:p>
          <a:p>
            <a:pPr marL="213359" marR="0" lvl="0" indent="-213359" algn="l" rtl="0">
              <a:spcBef>
                <a:spcPts val="0"/>
              </a:spcBef>
              <a:buClr>
                <a:srgbClr val="30B5DF"/>
              </a:buClr>
              <a:buSzPct val="140000"/>
              <a:buFont typeface="Arial"/>
              <a:buChar char="-"/>
            </a:pPr>
            <a:r>
              <a:rPr lang="en-US" sz="2100" b="0" i="0" u="none" strike="noStrike" cap="none" baseline="0" dirty="0" smtClean="0"/>
              <a:t> It was announced this year (2014) and launched during Google I/O this year as well</a:t>
            </a:r>
          </a:p>
          <a:p>
            <a:pPr marL="213359" marR="0" lvl="0" indent="-213359" algn="l" rtl="0">
              <a:spcBef>
                <a:spcPts val="0"/>
              </a:spcBef>
              <a:buClr>
                <a:srgbClr val="30B5DF"/>
              </a:buClr>
              <a:buSzPct val="140000"/>
              <a:buFont typeface="Arial"/>
              <a:buChar char="-"/>
            </a:pPr>
            <a:r>
              <a:rPr lang="en-US" sz="2100" b="0" i="0" u="none" strike="noStrike" cap="none" baseline="0" dirty="0" smtClean="0"/>
              <a:t>This is in partnership with Motorola, Samsung, LG, HTC and ASUS</a:t>
            </a:r>
            <a:endParaRPr lang="en-US" sz="2100" b="0" i="0" u="none" strike="noStrike" cap="none" baseline="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74</a:t>
            </a:fld>
            <a:endParaRPr lang="en-US" dirty="0"/>
          </a:p>
        </p:txBody>
      </p:sp>
    </p:spTree>
    <p:extLst>
      <p:ext uri="{BB962C8B-B14F-4D97-AF65-F5344CB8AC3E}">
        <p14:creationId xmlns:p14="http://schemas.microsoft.com/office/powerpoint/2010/main" val="667711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talk</a:t>
            </a:r>
            <a:r>
              <a:rPr lang="en-US" baseline="0" dirty="0" smtClean="0"/>
              <a:t> about Notifications</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8</a:t>
            </a:fld>
            <a:endParaRPr lang="en-US" dirty="0"/>
          </a:p>
        </p:txBody>
      </p:sp>
    </p:spTree>
    <p:extLst>
      <p:ext uri="{BB962C8B-B14F-4D97-AF65-F5344CB8AC3E}">
        <p14:creationId xmlns:p14="http://schemas.microsoft.com/office/powerpoint/2010/main" val="3921223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This is how to build a simple notification for handheld</a:t>
            </a:r>
            <a:r>
              <a:rPr lang="en-US" baseline="0" dirty="0" smtClean="0"/>
              <a:t> device</a:t>
            </a:r>
          </a:p>
          <a:p>
            <a:pPr marL="171450" indent="-171450">
              <a:buFont typeface="Arial"/>
              <a:buChar char="•"/>
            </a:pPr>
            <a:r>
              <a:rPr lang="en-US" baseline="0" dirty="0" smtClean="0"/>
              <a:t>Create a pending intent</a:t>
            </a:r>
          </a:p>
          <a:p>
            <a:pPr marL="171450" indent="-171450">
              <a:buFont typeface="Arial"/>
              <a:buChar char="•"/>
            </a:pPr>
            <a:r>
              <a:rPr lang="en-US" baseline="0" dirty="0" smtClean="0"/>
              <a:t>Create a notification by using the builder that is part of the Notification compatibility library</a:t>
            </a:r>
          </a:p>
          <a:p>
            <a:pPr marL="171450" indent="-171450">
              <a:buFont typeface="Arial"/>
              <a:buChar char="•"/>
            </a:pPr>
            <a:r>
              <a:rPr lang="en-US" baseline="0" dirty="0" smtClean="0"/>
              <a:t>Create an instance of notification manager</a:t>
            </a:r>
          </a:p>
          <a:p>
            <a:pPr marL="171450" indent="-171450">
              <a:buFont typeface="Arial"/>
              <a:buChar char="•"/>
            </a:pPr>
            <a:r>
              <a:rPr lang="en-US" baseline="0" dirty="0" smtClean="0"/>
              <a:t>Send the notification</a:t>
            </a:r>
            <a:endParaRPr lang="en-US" dirty="0"/>
          </a:p>
        </p:txBody>
      </p:sp>
      <p:sp>
        <p:nvSpPr>
          <p:cNvPr id="4" name="Slide Number Placeholder 3"/>
          <p:cNvSpPr>
            <a:spLocks noGrp="1"/>
          </p:cNvSpPr>
          <p:nvPr>
            <p:ph type="sldNum" sz="quarter" idx="10"/>
          </p:nvPr>
        </p:nvSpPr>
        <p:spPr/>
        <p:txBody>
          <a:bodyPr/>
          <a:lstStyle/>
          <a:p>
            <a:fld id="{E52DA68F-11DC-1B4E-B13F-693CE8204678}" type="slidenum">
              <a:rPr lang="en-US" smtClean="0"/>
              <a:t>9</a:t>
            </a:fld>
            <a:endParaRPr lang="en-US" dirty="0"/>
          </a:p>
        </p:txBody>
      </p:sp>
    </p:spTree>
    <p:extLst>
      <p:ext uri="{BB962C8B-B14F-4D97-AF65-F5344CB8AC3E}">
        <p14:creationId xmlns:p14="http://schemas.microsoft.com/office/powerpoint/2010/main" val="401364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EB1D2D-5D99-AE4B-9086-50AB3D9DF78E}" type="datetime1">
              <a:rPr lang="en-US" smtClean="0"/>
              <a:t>11/13/14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2295378928"/>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F51551-028D-A942-AD86-F2A81D5F86D9}" type="datetime1">
              <a:rPr lang="en-US" smtClean="0"/>
              <a:t>11/13/14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3037855524"/>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F92B384-F086-634C-9846-E59BFF5C829C}" type="datetime1">
              <a:rPr lang="en-US" smtClean="0"/>
              <a:t>11/13/14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2926057609"/>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White">
    <p:spTree>
      <p:nvGrpSpPr>
        <p:cNvPr id="1" name="Shape 18"/>
        <p:cNvGrpSpPr/>
        <p:nvPr/>
      </p:nvGrpSpPr>
      <p:grpSpPr>
        <a:xfrm>
          <a:off x="0" y="0"/>
          <a:ext cx="0" cy="0"/>
          <a:chOff x="0" y="0"/>
          <a:chExt cx="0" cy="0"/>
        </a:xfrm>
      </p:grpSpPr>
    </p:spTree>
    <p:extLst>
      <p:ext uri="{BB962C8B-B14F-4D97-AF65-F5344CB8AC3E}">
        <p14:creationId xmlns:p14="http://schemas.microsoft.com/office/powerpoint/2010/main" val="725719938"/>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Blank Dark">
    <p:bg>
      <p:bgPr>
        <a:solidFill>
          <a:srgbClr val="424242"/>
        </a:solidFill>
        <a:effectLst/>
      </p:bgPr>
    </p:bg>
    <p:spTree>
      <p:nvGrpSpPr>
        <p:cNvPr id="1" name="Shape 20"/>
        <p:cNvGrpSpPr/>
        <p:nvPr/>
      </p:nvGrpSpPr>
      <p:grpSpPr>
        <a:xfrm>
          <a:off x="0" y="0"/>
          <a:ext cx="0" cy="0"/>
          <a:chOff x="0" y="0"/>
          <a:chExt cx="0" cy="0"/>
        </a:xfrm>
      </p:grpSpPr>
    </p:spTree>
    <p:extLst>
      <p:ext uri="{BB962C8B-B14F-4D97-AF65-F5344CB8AC3E}">
        <p14:creationId xmlns:p14="http://schemas.microsoft.com/office/powerpoint/2010/main" val="1390463562"/>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Avoid) Title, Subtitle, Bullet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763079" y="707"/>
            <a:ext cx="7617842" cy="761293"/>
          </a:xfrm>
          <a:prstGeom prst="rect">
            <a:avLst/>
          </a:prstGeom>
          <a:noFill/>
          <a:ln>
            <a:noFill/>
          </a:ln>
        </p:spPr>
        <p:txBody>
          <a:bodyPr lIns="34284" tIns="34284" rIns="34284" bIns="34284" anchor="b" anchorCtr="0"/>
          <a:lstStyle>
            <a:lvl1pPr rtl="0">
              <a:lnSpc>
                <a:spcPct val="100000"/>
              </a:lnSpc>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3184170991"/>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48DB8C-AB3A-1643-9929-FE4476E79E75}" type="datetime1">
              <a:rPr lang="en-US" smtClean="0"/>
              <a:t>11/13/14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2459358840"/>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291E83A-5BD9-8C45-A220-E2B78534C752}" type="datetime1">
              <a:rPr lang="en-US" smtClean="0"/>
              <a:t>11/13/14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1173331536"/>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F9E4884-C925-BA4F-8D6B-7F520BBFAE0A}" type="datetime1">
              <a:rPr lang="en-US" smtClean="0"/>
              <a:t>11/13/14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154917847"/>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5D6225E-852F-5245-957D-BE3F8820A366}" type="datetime1">
              <a:rPr lang="en-US" smtClean="0"/>
              <a:t>11/13/14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2995502358"/>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16A50CA-6952-6945-A24C-764069186D3A}" type="datetime1">
              <a:rPr lang="en-US" smtClean="0"/>
              <a:t>11/13/14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1329165373"/>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1877160-D5FF-2B44-BC3C-23A10B551028}" type="datetime1">
              <a:rPr lang="en-US" smtClean="0"/>
              <a:t>11/13/14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3605126858"/>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A63350C-2D04-DD45-B05B-B4BB2BB9FECA}" type="datetime1">
              <a:rPr lang="en-US" smtClean="0"/>
              <a:t>11/13/14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2826802471"/>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0C1A2F9-D8B4-3144-93C7-9ED51467E92C}" type="datetime1">
              <a:rPr lang="en-US" smtClean="0"/>
              <a:t>11/13/14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F4604BBE-A8A7-264C-918A-C00E6A219C22}" type="slidenum">
              <a:rPr lang="en-US" smtClean="0"/>
              <a:t>‹#›</a:t>
            </a:fld>
            <a:endParaRPr lang="en-US" dirty="0"/>
          </a:p>
        </p:txBody>
      </p:sp>
    </p:spTree>
    <p:extLst>
      <p:ext uri="{BB962C8B-B14F-4D97-AF65-F5344CB8AC3E}">
        <p14:creationId xmlns:p14="http://schemas.microsoft.com/office/powerpoint/2010/main" val="1070853964"/>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D2FDA0C-6CBF-0046-B7B6-5202D15A8B0A}" type="datetime1">
              <a:rPr lang="en-US" smtClean="0"/>
              <a:t>11/13/14</a:t>
            </a:fld>
            <a:endParaRPr lang="en-US" dirty="0"/>
          </a:p>
        </p:txBody>
      </p:sp>
      <p:sp>
        <p:nvSpPr>
          <p:cNvPr id="5" name="Footer Placeholder 4"/>
          <p:cNvSpPr>
            <a:spLocks noGrp="1"/>
          </p:cNvSpPr>
          <p:nvPr>
            <p:ph type="ftr" sz="quarter" idx="3"/>
          </p:nvPr>
        </p:nvSpPr>
        <p:spPr>
          <a:xfrm>
            <a:off x="5791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#GDGGeorgeTown</a:t>
            </a:r>
          </a:p>
        </p:txBody>
      </p:sp>
    </p:spTree>
    <p:extLst>
      <p:ext uri="{BB962C8B-B14F-4D97-AF65-F5344CB8AC3E}">
        <p14:creationId xmlns:p14="http://schemas.microsoft.com/office/powerpoint/2010/main" val="430982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2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16.png"/><Relationship Id="rId7" Type="http://schemas.openxmlformats.org/officeDocument/2006/relationships/image" Target="../media/image51.png"/><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52.jp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53.jp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16.png"/><Relationship Id="rId5" Type="http://schemas.openxmlformats.org/officeDocument/2006/relationships/image" Target="../media/image55.png"/><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60.jp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image" Target="../media/image61.png"/><Relationship Id="rId5" Type="http://schemas.openxmlformats.org/officeDocument/2006/relationships/image" Target="../media/image16.png"/><Relationship Id="rId6" Type="http://schemas.openxmlformats.org/officeDocument/2006/relationships/image" Target="../media/image62.png"/><Relationship Id="rId7" Type="http://schemas.openxmlformats.org/officeDocument/2006/relationships/image" Target="../media/image63.png"/><Relationship Id="rId1" Type="http://schemas.openxmlformats.org/officeDocument/2006/relationships/tags" Target="../tags/tag2.xml"/><Relationship Id="rId2"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6.png"/><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64.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6000"/>
            <a:extLst>
              <a:ext uri="{BEBA8EAE-BF5A-486C-A8C5-ECC9F3942E4B}">
                <a14:imgProps xmlns:a14="http://schemas.microsoft.com/office/drawing/2010/main">
                  <a14:imgLayer r:embed="rId4">
                    <a14:imgEffect>
                      <a14:sharpenSoften amount="-50000"/>
                    </a14:imgEffect>
                    <a14:imgEffect>
                      <a14:colorTemperature colorTemp="7696"/>
                    </a14:imgEffect>
                    <a14:imgEffect>
                      <a14:saturation sat="87000"/>
                    </a14:imgEffect>
                    <a14:imgEffect>
                      <a14:brightnessContrast bright="-52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solidFill>
                  <a:schemeClr val="bg1"/>
                </a:solidFill>
                <a:latin typeface="Helvetica Neue"/>
                <a:cs typeface="Helvetica Neue"/>
              </a:rPr>
              <a:t>Android Wear: A Developer’s Perspective</a:t>
            </a:r>
            <a:endParaRPr lang="en-US" b="1" dirty="0">
              <a:solidFill>
                <a:schemeClr val="bg1"/>
              </a:solidFill>
              <a:latin typeface="Helvetica Neue"/>
              <a:cs typeface="Helvetica Neue"/>
            </a:endParaRPr>
          </a:p>
        </p:txBody>
      </p:sp>
      <p:sp>
        <p:nvSpPr>
          <p:cNvPr id="5" name="TextBox 4"/>
          <p:cNvSpPr txBox="1"/>
          <p:nvPr/>
        </p:nvSpPr>
        <p:spPr>
          <a:xfrm>
            <a:off x="185406" y="3552001"/>
            <a:ext cx="3856448" cy="1477328"/>
          </a:xfrm>
          <a:prstGeom prst="rect">
            <a:avLst/>
          </a:prstGeom>
          <a:noFill/>
        </p:spPr>
        <p:txBody>
          <a:bodyPr wrap="square" rtlCol="0">
            <a:spAutoFit/>
          </a:bodyPr>
          <a:lstStyle/>
          <a:p>
            <a:r>
              <a:rPr lang="en-US" dirty="0" smtClean="0">
                <a:solidFill>
                  <a:srgbClr val="FFFFFF"/>
                </a:solidFill>
              </a:rPr>
              <a:t>Marc Lester Tan</a:t>
            </a:r>
          </a:p>
          <a:p>
            <a:r>
              <a:rPr lang="en-US" dirty="0" smtClean="0">
                <a:solidFill>
                  <a:srgbClr val="FFFFFF"/>
                </a:solidFill>
              </a:rPr>
              <a:t>             Mobility Innovation </a:t>
            </a:r>
            <a:r>
              <a:rPr lang="en-US" dirty="0" smtClean="0">
                <a:solidFill>
                  <a:srgbClr val="FFFFFF"/>
                </a:solidFill>
              </a:rPr>
              <a:t>Center, APJ</a:t>
            </a:r>
            <a:endParaRPr lang="en-US" dirty="0" smtClean="0">
              <a:solidFill>
                <a:srgbClr val="FFFFFF"/>
              </a:solidFill>
            </a:endParaRPr>
          </a:p>
          <a:p>
            <a:r>
              <a:rPr lang="en-US" dirty="0">
                <a:solidFill>
                  <a:srgbClr val="FFFFFF"/>
                </a:solidFill>
              </a:rPr>
              <a:t>w</a:t>
            </a:r>
            <a:r>
              <a:rPr lang="en-US" dirty="0" smtClean="0">
                <a:solidFill>
                  <a:srgbClr val="FFFFFF"/>
                </a:solidFill>
              </a:rPr>
              <a:t>: marctan.com</a:t>
            </a:r>
          </a:p>
          <a:p>
            <a:r>
              <a:rPr lang="en-US" dirty="0">
                <a:solidFill>
                  <a:srgbClr val="FFFFFF"/>
                </a:solidFill>
              </a:rPr>
              <a:t>t</a:t>
            </a:r>
            <a:r>
              <a:rPr lang="en-US" dirty="0" smtClean="0">
                <a:solidFill>
                  <a:srgbClr val="FFFFFF"/>
                </a:solidFill>
              </a:rPr>
              <a:t>: @mharkus</a:t>
            </a:r>
          </a:p>
          <a:p>
            <a:r>
              <a:rPr lang="en-US" dirty="0" smtClean="0">
                <a:solidFill>
                  <a:srgbClr val="FFFFFF"/>
                </a:solidFill>
              </a:rPr>
              <a:t>+</a:t>
            </a:r>
            <a:r>
              <a:rPr lang="en-US" dirty="0">
                <a:solidFill>
                  <a:srgbClr val="FFFFFF"/>
                </a:solidFill>
              </a:rPr>
              <a:t>MarcLesterTan</a:t>
            </a:r>
          </a:p>
        </p:txBody>
      </p:sp>
      <p:pic>
        <p:nvPicPr>
          <p:cNvPr id="3" name="Picture 2"/>
          <p:cNvPicPr>
            <a:picLocks noChangeAspect="1"/>
          </p:cNvPicPr>
          <p:nvPr/>
        </p:nvPicPr>
        <p:blipFill>
          <a:blip r:embed="rId5"/>
          <a:stretch>
            <a:fillRect/>
          </a:stretch>
        </p:blipFill>
        <p:spPr>
          <a:xfrm>
            <a:off x="287707" y="3872548"/>
            <a:ext cx="597738" cy="294408"/>
          </a:xfrm>
          <a:prstGeom prst="rect">
            <a:avLst/>
          </a:prstGeom>
        </p:spPr>
      </p:pic>
    </p:spTree>
    <p:extLst>
      <p:ext uri="{BB962C8B-B14F-4D97-AF65-F5344CB8AC3E}">
        <p14:creationId xmlns:p14="http://schemas.microsoft.com/office/powerpoint/2010/main" val="2657037579"/>
      </p:ext>
    </p:extLst>
  </p:cSld>
  <p:clrMapOvr>
    <a:masterClrMapping/>
  </p:clrMapOvr>
  <mc:AlternateContent xmlns:mc="http://schemas.openxmlformats.org/markup-compatibility/2006">
    <mc:Choice xmlns:p14="http://schemas.microsoft.com/office/powerpoint/2010/main" Requires="p14">
      <p:transition spd="med" p14:dur="600" advTm="106311">
        <p:fade/>
      </p:transition>
    </mc:Choice>
    <mc:Fallback>
      <p:transition xmlns:p14="http://schemas.microsoft.com/office/powerpoint/2010/main" spd="med" advTm="106311">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vice-2014-11-10-162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2234" y="320365"/>
            <a:ext cx="2621145" cy="4472677"/>
          </a:xfrm>
          <a:prstGeom prst="rect">
            <a:avLst/>
          </a:prstGeom>
        </p:spPr>
      </p:pic>
      <p:pic>
        <p:nvPicPr>
          <p:cNvPr id="8" name="Picture 7" descr="device-2014-11-10-1626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2787" y="1714261"/>
            <a:ext cx="1607642" cy="1684886"/>
          </a:xfrm>
          <a:prstGeom prst="rect">
            <a:avLst/>
          </a:prstGeom>
        </p:spPr>
      </p:pic>
    </p:spTree>
    <p:extLst>
      <p:ext uri="{BB962C8B-B14F-4D97-AF65-F5344CB8AC3E}">
        <p14:creationId xmlns:p14="http://schemas.microsoft.com/office/powerpoint/2010/main" val="2756917220"/>
      </p:ext>
    </p:extLst>
  </p:cSld>
  <p:clrMapOvr>
    <a:masterClrMapping/>
  </p:clrMapOvr>
  <mc:AlternateContent xmlns:mc="http://schemas.openxmlformats.org/markup-compatibility/2006">
    <mc:Choice xmlns:p14="http://schemas.microsoft.com/office/powerpoint/2010/main" Requires="p14">
      <p:transition spd="med" p14:dur="600" advTm="13299">
        <p:fade/>
      </p:transition>
    </mc:Choice>
    <mc:Fallback>
      <p:transition xmlns:p14="http://schemas.microsoft.com/office/powerpoint/2010/main" spd="med" advTm="13299">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302" name="Shape 302"/>
          <p:cNvGrpSpPr/>
          <p:nvPr/>
        </p:nvGrpSpPr>
        <p:grpSpPr>
          <a:xfrm>
            <a:off x="2324449" y="546908"/>
            <a:ext cx="2395509" cy="4049685"/>
            <a:chOff x="0" y="0"/>
            <a:chExt cx="6388022" cy="10799159"/>
          </a:xfrm>
        </p:grpSpPr>
        <p:pic>
          <p:nvPicPr>
            <p:cNvPr id="303" name="Shape 303"/>
            <p:cNvPicPr preferRelativeResize="0"/>
            <p:nvPr/>
          </p:nvPicPr>
          <p:blipFill rotWithShape="1">
            <a:blip r:embed="rId3">
              <a:alphaModFix/>
            </a:blip>
            <a:srcRect/>
            <a:stretch/>
          </p:blipFill>
          <p:spPr>
            <a:xfrm>
              <a:off x="0" y="0"/>
              <a:ext cx="6388022" cy="10799159"/>
            </a:xfrm>
            <a:prstGeom prst="rect">
              <a:avLst/>
            </a:prstGeom>
            <a:noFill/>
            <a:ln>
              <a:noFill/>
            </a:ln>
          </p:spPr>
        </p:pic>
        <p:pic>
          <p:nvPicPr>
            <p:cNvPr id="304" name="Shape 304"/>
            <p:cNvPicPr preferRelativeResize="0"/>
            <p:nvPr/>
          </p:nvPicPr>
          <p:blipFill rotWithShape="1">
            <a:blip r:embed="rId4">
              <a:alphaModFix/>
            </a:blip>
            <a:srcRect/>
            <a:stretch/>
          </p:blipFill>
          <p:spPr>
            <a:xfrm>
              <a:off x="1148645" y="1647084"/>
              <a:ext cx="4090733" cy="7271131"/>
            </a:xfrm>
            <a:prstGeom prst="rect">
              <a:avLst/>
            </a:prstGeom>
            <a:noFill/>
            <a:ln>
              <a:noFill/>
            </a:ln>
          </p:spPr>
        </p:pic>
        <p:sp>
          <p:nvSpPr>
            <p:cNvPr id="305" name="Shape 305"/>
            <p:cNvSpPr/>
            <p:nvPr/>
          </p:nvSpPr>
          <p:spPr>
            <a:xfrm>
              <a:off x="1990501" y="7687138"/>
              <a:ext cx="2005182" cy="423593"/>
            </a:xfrm>
            <a:prstGeom prst="rect">
              <a:avLst/>
            </a:prstGeom>
            <a:solidFill>
              <a:srgbClr val="000000"/>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sp>
          <p:nvSpPr>
            <p:cNvPr id="306" name="Shape 306"/>
            <p:cNvSpPr/>
            <p:nvPr/>
          </p:nvSpPr>
          <p:spPr>
            <a:xfrm>
              <a:off x="1946722" y="3043852"/>
              <a:ext cx="1841099" cy="304875"/>
            </a:xfrm>
            <a:prstGeom prst="rect">
              <a:avLst/>
            </a:prstGeom>
            <a:solidFill>
              <a:srgbClr val="1B1B1B"/>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grpSp>
      <p:pic>
        <p:nvPicPr>
          <p:cNvPr id="307" name="Shape 307"/>
          <p:cNvPicPr preferRelativeResize="0"/>
          <p:nvPr/>
        </p:nvPicPr>
        <p:blipFill rotWithShape="1">
          <a:blip r:embed="rId5">
            <a:alphaModFix/>
          </a:blip>
          <a:srcRect/>
          <a:stretch/>
        </p:blipFill>
        <p:spPr>
          <a:xfrm>
            <a:off x="5140331" y="1905000"/>
            <a:ext cx="1333500" cy="1333500"/>
          </a:xfrm>
          <a:prstGeom prst="rect">
            <a:avLst/>
          </a:prstGeom>
          <a:noFill/>
          <a:ln>
            <a:noFill/>
          </a:ln>
        </p:spPr>
      </p:pic>
      <p:pic>
        <p:nvPicPr>
          <p:cNvPr id="308" name="Shape 308"/>
          <p:cNvPicPr preferRelativeResize="0"/>
          <p:nvPr/>
        </p:nvPicPr>
        <p:blipFill rotWithShape="1">
          <a:blip r:embed="rId6">
            <a:alphaModFix/>
          </a:blip>
          <a:srcRect/>
          <a:stretch/>
        </p:blipFill>
        <p:spPr>
          <a:xfrm>
            <a:off x="4935544" y="1700213"/>
            <a:ext cx="1743075" cy="1743075"/>
          </a:xfrm>
          <a:prstGeom prst="rect">
            <a:avLst/>
          </a:prstGeom>
          <a:noFill/>
          <a:ln>
            <a:noFill/>
          </a:ln>
        </p:spPr>
      </p:pic>
    </p:spTree>
    <p:extLst>
      <p:ext uri="{BB962C8B-B14F-4D97-AF65-F5344CB8AC3E}">
        <p14:creationId xmlns:p14="http://schemas.microsoft.com/office/powerpoint/2010/main" val="2412410218"/>
      </p:ext>
    </p:extLst>
  </p:cSld>
  <p:clrMapOvr>
    <a:masterClrMapping/>
  </p:clrMapOvr>
  <mc:AlternateContent xmlns:mc="http://schemas.openxmlformats.org/markup-compatibility/2006">
    <mc:Choice xmlns:p14="http://schemas.microsoft.com/office/powerpoint/2010/main" Requires="p14">
      <p:transition spd="med" p14:dur="600" advTm="11218">
        <p:fade/>
      </p:transition>
    </mc:Choice>
    <mc:Fallback>
      <p:transition xmlns:p14="http://schemas.microsoft.com/office/powerpoint/2010/main" spd="med" advTm="11218">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grpSp>
        <p:nvGrpSpPr>
          <p:cNvPr id="316" name="Shape 316"/>
          <p:cNvGrpSpPr/>
          <p:nvPr/>
        </p:nvGrpSpPr>
        <p:grpSpPr>
          <a:xfrm>
            <a:off x="2324449" y="546908"/>
            <a:ext cx="2395509" cy="4049685"/>
            <a:chOff x="0" y="0"/>
            <a:chExt cx="6388022" cy="10799159"/>
          </a:xfrm>
        </p:grpSpPr>
        <p:pic>
          <p:nvPicPr>
            <p:cNvPr id="317" name="Shape 317"/>
            <p:cNvPicPr preferRelativeResize="0"/>
            <p:nvPr/>
          </p:nvPicPr>
          <p:blipFill rotWithShape="1">
            <a:blip r:embed="rId3">
              <a:alphaModFix/>
            </a:blip>
            <a:srcRect/>
            <a:stretch/>
          </p:blipFill>
          <p:spPr>
            <a:xfrm>
              <a:off x="0" y="0"/>
              <a:ext cx="6388022" cy="10799159"/>
            </a:xfrm>
            <a:prstGeom prst="rect">
              <a:avLst/>
            </a:prstGeom>
            <a:noFill/>
            <a:ln>
              <a:noFill/>
            </a:ln>
          </p:spPr>
        </p:pic>
        <p:pic>
          <p:nvPicPr>
            <p:cNvPr id="318" name="Shape 318"/>
            <p:cNvPicPr preferRelativeResize="0"/>
            <p:nvPr/>
          </p:nvPicPr>
          <p:blipFill rotWithShape="1">
            <a:blip r:embed="rId4">
              <a:alphaModFix/>
            </a:blip>
            <a:srcRect/>
            <a:stretch/>
          </p:blipFill>
          <p:spPr>
            <a:xfrm>
              <a:off x="1148645" y="1647084"/>
              <a:ext cx="4090733" cy="7271131"/>
            </a:xfrm>
            <a:prstGeom prst="rect">
              <a:avLst/>
            </a:prstGeom>
            <a:noFill/>
            <a:ln>
              <a:noFill/>
            </a:ln>
          </p:spPr>
        </p:pic>
        <p:sp>
          <p:nvSpPr>
            <p:cNvPr id="319" name="Shape 319"/>
            <p:cNvSpPr/>
            <p:nvPr/>
          </p:nvSpPr>
          <p:spPr>
            <a:xfrm>
              <a:off x="1990501" y="7687138"/>
              <a:ext cx="2005182" cy="423593"/>
            </a:xfrm>
            <a:prstGeom prst="rect">
              <a:avLst/>
            </a:prstGeom>
            <a:solidFill>
              <a:srgbClr val="000000"/>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sp>
          <p:nvSpPr>
            <p:cNvPr id="320" name="Shape 320"/>
            <p:cNvSpPr/>
            <p:nvPr/>
          </p:nvSpPr>
          <p:spPr>
            <a:xfrm>
              <a:off x="1946722" y="3043852"/>
              <a:ext cx="1841099" cy="304875"/>
            </a:xfrm>
            <a:prstGeom prst="rect">
              <a:avLst/>
            </a:prstGeom>
            <a:solidFill>
              <a:srgbClr val="1B1B1B"/>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grpSp>
      <p:pic>
        <p:nvPicPr>
          <p:cNvPr id="321" name="Shape 321"/>
          <p:cNvPicPr preferRelativeResize="0"/>
          <p:nvPr/>
        </p:nvPicPr>
        <p:blipFill rotWithShape="1">
          <a:blip r:embed="rId5">
            <a:alphaModFix/>
          </a:blip>
          <a:srcRect/>
          <a:stretch/>
        </p:blipFill>
        <p:spPr>
          <a:xfrm>
            <a:off x="5140331" y="1905000"/>
            <a:ext cx="1333500" cy="1333500"/>
          </a:xfrm>
          <a:prstGeom prst="rect">
            <a:avLst/>
          </a:prstGeom>
          <a:noFill/>
          <a:ln>
            <a:noFill/>
          </a:ln>
        </p:spPr>
      </p:pic>
      <p:pic>
        <p:nvPicPr>
          <p:cNvPr id="322" name="Shape 322"/>
          <p:cNvPicPr preferRelativeResize="0"/>
          <p:nvPr/>
        </p:nvPicPr>
        <p:blipFill rotWithShape="1">
          <a:blip r:embed="rId6">
            <a:alphaModFix/>
          </a:blip>
          <a:srcRect/>
          <a:stretch/>
        </p:blipFill>
        <p:spPr>
          <a:xfrm>
            <a:off x="4935544" y="1700213"/>
            <a:ext cx="1743075" cy="1743075"/>
          </a:xfrm>
          <a:prstGeom prst="rect">
            <a:avLst/>
          </a:prstGeom>
          <a:noFill/>
          <a:ln>
            <a:noFill/>
          </a:ln>
        </p:spPr>
      </p:pic>
      <p:sp>
        <p:nvSpPr>
          <p:cNvPr id="323" name="Shape 323"/>
          <p:cNvSpPr/>
          <p:nvPr/>
        </p:nvSpPr>
        <p:spPr>
          <a:xfrm>
            <a:off x="0" y="0"/>
            <a:ext cx="9144000" cy="5143500"/>
          </a:xfrm>
          <a:prstGeom prst="rect">
            <a:avLst/>
          </a:prstGeom>
          <a:solidFill>
            <a:srgbClr val="424242">
              <a:alpha val="80000"/>
            </a:srgbClr>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sp>
        <p:nvSpPr>
          <p:cNvPr id="324" name="Shape 324"/>
          <p:cNvSpPr/>
          <p:nvPr/>
        </p:nvSpPr>
        <p:spPr>
          <a:xfrm>
            <a:off x="1070856" y="1066800"/>
            <a:ext cx="7002289" cy="3009900"/>
          </a:xfrm>
          <a:prstGeom prst="rect">
            <a:avLst/>
          </a:prstGeom>
          <a:noFill/>
          <a:ln>
            <a:noFill/>
          </a:ln>
        </p:spPr>
        <p:txBody>
          <a:bodyPr lIns="0" tIns="0" rIns="0" bIns="0" anchor="ctr" anchorCtr="0">
            <a:noAutofit/>
          </a:bodyPr>
          <a:lstStyle/>
          <a:p>
            <a:pPr algn="ctr">
              <a:buSzPct val="25000"/>
            </a:pPr>
            <a:r>
              <a:rPr lang="en-US" sz="9000" b="1" dirty="0">
                <a:solidFill>
                  <a:srgbClr val="FFFFFF"/>
                </a:solidFill>
                <a:latin typeface="Roboto Condensed"/>
                <a:ea typeface="Roboto Condensed"/>
                <a:cs typeface="Roboto Condensed"/>
                <a:sym typeface="Roboto Condensed"/>
              </a:rPr>
              <a:t>NO WORK REQUIRED</a:t>
            </a:r>
          </a:p>
        </p:txBody>
      </p:sp>
    </p:spTree>
    <p:extLst>
      <p:ext uri="{BB962C8B-B14F-4D97-AF65-F5344CB8AC3E}">
        <p14:creationId xmlns:p14="http://schemas.microsoft.com/office/powerpoint/2010/main" val="3151407282"/>
      </p:ext>
    </p:extLst>
  </p:cSld>
  <p:clrMapOvr>
    <a:masterClrMapping/>
  </p:clrMapOvr>
  <mc:AlternateContent xmlns:mc="http://schemas.openxmlformats.org/markup-compatibility/2006">
    <mc:Choice xmlns:p14="http://schemas.microsoft.com/office/powerpoint/2010/main" Requires="p14">
      <p:transition spd="med" p14:dur="600" advTm="15862">
        <p:fade/>
      </p:transition>
    </mc:Choice>
    <mc:Fallback>
      <p:transition xmlns:p14="http://schemas.microsoft.com/office/powerpoint/2010/main" spd="med" advTm="15862">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Shape 367"/>
          <p:cNvGrpSpPr/>
          <p:nvPr/>
        </p:nvGrpSpPr>
        <p:grpSpPr>
          <a:xfrm>
            <a:off x="6024166" y="1173895"/>
            <a:ext cx="2531468" cy="2200398"/>
            <a:chOff x="0" y="0"/>
            <a:chExt cx="6750581" cy="5867729"/>
          </a:xfrm>
        </p:grpSpPr>
        <p:grpSp>
          <p:nvGrpSpPr>
            <p:cNvPr id="368" name="Shape 368"/>
            <p:cNvGrpSpPr/>
            <p:nvPr/>
          </p:nvGrpSpPr>
          <p:grpSpPr>
            <a:xfrm>
              <a:off x="0" y="846942"/>
              <a:ext cx="6285359" cy="5020786"/>
              <a:chOff x="0" y="0"/>
              <a:chExt cx="6285358" cy="5020784"/>
            </a:xfrm>
          </p:grpSpPr>
          <p:pic>
            <p:nvPicPr>
              <p:cNvPr id="369" name="Shape 369"/>
              <p:cNvPicPr preferRelativeResize="0"/>
              <p:nvPr/>
            </p:nvPicPr>
            <p:blipFill rotWithShape="1">
              <a:blip r:embed="rId3">
                <a:alphaModFix/>
              </a:blip>
              <a:srcRect/>
              <a:stretch/>
            </p:blipFill>
            <p:spPr>
              <a:xfrm>
                <a:off x="2794000" y="889000"/>
                <a:ext cx="3491358" cy="4131784"/>
              </a:xfrm>
              <a:prstGeom prst="rect">
                <a:avLst/>
              </a:prstGeom>
              <a:noFill/>
              <a:ln>
                <a:noFill/>
              </a:ln>
            </p:spPr>
          </p:pic>
          <p:pic>
            <p:nvPicPr>
              <p:cNvPr id="370" name="Shape 370"/>
              <p:cNvPicPr preferRelativeResize="0"/>
              <p:nvPr/>
            </p:nvPicPr>
            <p:blipFill rotWithShape="1">
              <a:blip r:embed="rId4">
                <a:alphaModFix/>
              </a:blip>
              <a:srcRect/>
              <a:stretch/>
            </p:blipFill>
            <p:spPr>
              <a:xfrm>
                <a:off x="0" y="0"/>
                <a:ext cx="3491358" cy="4131784"/>
              </a:xfrm>
              <a:prstGeom prst="rect">
                <a:avLst/>
              </a:prstGeom>
              <a:noFill/>
              <a:ln>
                <a:noFill/>
              </a:ln>
            </p:spPr>
          </p:pic>
        </p:grpSp>
        <p:sp>
          <p:nvSpPr>
            <p:cNvPr id="371" name="Shape 371"/>
            <p:cNvSpPr/>
            <p:nvPr/>
          </p:nvSpPr>
          <p:spPr>
            <a:xfrm>
              <a:off x="3618192" y="0"/>
              <a:ext cx="3132388" cy="1721466"/>
            </a:xfrm>
            <a:prstGeom prst="rect">
              <a:avLst/>
            </a:prstGeom>
            <a:noFill/>
            <a:ln>
              <a:noFill/>
            </a:ln>
          </p:spPr>
          <p:txBody>
            <a:bodyPr lIns="0" tIns="0" rIns="0" bIns="0" anchor="b" anchorCtr="0">
              <a:noAutofit/>
            </a:bodyPr>
            <a:lstStyle/>
            <a:p>
              <a:pPr>
                <a:lnSpc>
                  <a:spcPct val="80000"/>
                </a:lnSpc>
                <a:buSzPct val="25000"/>
              </a:pPr>
              <a:r>
                <a:rPr lang="en-US" sz="2600" dirty="0">
                  <a:solidFill>
                    <a:srgbClr val="424242"/>
                  </a:solidFill>
                  <a:latin typeface="Roboto"/>
                  <a:ea typeface="Roboto"/>
                  <a:cs typeface="Roboto"/>
                  <a:sym typeface="Roboto"/>
                </a:rPr>
                <a:t>Replies</a:t>
              </a:r>
            </a:p>
          </p:txBody>
        </p:sp>
      </p:grpSp>
      <p:grpSp>
        <p:nvGrpSpPr>
          <p:cNvPr id="373" name="Shape 373"/>
          <p:cNvGrpSpPr/>
          <p:nvPr/>
        </p:nvGrpSpPr>
        <p:grpSpPr>
          <a:xfrm>
            <a:off x="3424611" y="1173895"/>
            <a:ext cx="2409032" cy="2200398"/>
            <a:chOff x="0" y="0"/>
            <a:chExt cx="6424084" cy="5867729"/>
          </a:xfrm>
        </p:grpSpPr>
        <p:grpSp>
          <p:nvGrpSpPr>
            <p:cNvPr id="374" name="Shape 374"/>
            <p:cNvGrpSpPr/>
            <p:nvPr/>
          </p:nvGrpSpPr>
          <p:grpSpPr>
            <a:xfrm>
              <a:off x="0" y="846942"/>
              <a:ext cx="6285359" cy="5020786"/>
              <a:chOff x="0" y="0"/>
              <a:chExt cx="6285358" cy="5020784"/>
            </a:xfrm>
          </p:grpSpPr>
          <p:pic>
            <p:nvPicPr>
              <p:cNvPr id="375" name="Shape 375"/>
              <p:cNvPicPr preferRelativeResize="0"/>
              <p:nvPr/>
            </p:nvPicPr>
            <p:blipFill rotWithShape="1">
              <a:blip r:embed="rId5">
                <a:alphaModFix/>
              </a:blip>
              <a:srcRect/>
              <a:stretch/>
            </p:blipFill>
            <p:spPr>
              <a:xfrm>
                <a:off x="2793999" y="889000"/>
                <a:ext cx="3491359" cy="4131784"/>
              </a:xfrm>
              <a:prstGeom prst="rect">
                <a:avLst/>
              </a:prstGeom>
              <a:noFill/>
              <a:ln>
                <a:noFill/>
              </a:ln>
            </p:spPr>
          </p:pic>
          <p:pic>
            <p:nvPicPr>
              <p:cNvPr id="376" name="Shape 376"/>
              <p:cNvPicPr preferRelativeResize="0"/>
              <p:nvPr/>
            </p:nvPicPr>
            <p:blipFill rotWithShape="1">
              <a:blip r:embed="rId6">
                <a:alphaModFix/>
              </a:blip>
              <a:srcRect/>
              <a:stretch/>
            </p:blipFill>
            <p:spPr>
              <a:xfrm>
                <a:off x="0" y="0"/>
                <a:ext cx="3491358" cy="4131784"/>
              </a:xfrm>
              <a:prstGeom prst="rect">
                <a:avLst/>
              </a:prstGeom>
              <a:noFill/>
              <a:ln>
                <a:noFill/>
              </a:ln>
            </p:spPr>
          </p:pic>
        </p:grpSp>
        <p:sp>
          <p:nvSpPr>
            <p:cNvPr id="377" name="Shape 377"/>
            <p:cNvSpPr/>
            <p:nvPr/>
          </p:nvSpPr>
          <p:spPr>
            <a:xfrm>
              <a:off x="3631869" y="0"/>
              <a:ext cx="2792214" cy="1721466"/>
            </a:xfrm>
            <a:prstGeom prst="rect">
              <a:avLst/>
            </a:prstGeom>
            <a:noFill/>
            <a:ln>
              <a:noFill/>
            </a:ln>
          </p:spPr>
          <p:txBody>
            <a:bodyPr lIns="0" tIns="0" rIns="0" bIns="0" anchor="b" anchorCtr="0">
              <a:noAutofit/>
            </a:bodyPr>
            <a:lstStyle/>
            <a:p>
              <a:pPr>
                <a:lnSpc>
                  <a:spcPct val="80000"/>
                </a:lnSpc>
                <a:buSzPct val="25000"/>
              </a:pPr>
              <a:r>
                <a:rPr lang="en-US" sz="2600" dirty="0">
                  <a:solidFill>
                    <a:srgbClr val="424242"/>
                  </a:solidFill>
                  <a:latin typeface="Roboto"/>
                  <a:ea typeface="Roboto"/>
                  <a:cs typeface="Roboto"/>
                  <a:sym typeface="Roboto"/>
                </a:rPr>
                <a:t>Pages</a:t>
              </a:r>
            </a:p>
          </p:txBody>
        </p:sp>
      </p:grpSp>
      <p:grpSp>
        <p:nvGrpSpPr>
          <p:cNvPr id="378" name="Shape 378"/>
          <p:cNvGrpSpPr/>
          <p:nvPr/>
        </p:nvGrpSpPr>
        <p:grpSpPr>
          <a:xfrm>
            <a:off x="777431" y="1173895"/>
            <a:ext cx="2451720" cy="2224211"/>
            <a:chOff x="0" y="0"/>
            <a:chExt cx="6537919" cy="5931229"/>
          </a:xfrm>
        </p:grpSpPr>
        <p:grpSp>
          <p:nvGrpSpPr>
            <p:cNvPr id="379" name="Shape 379"/>
            <p:cNvGrpSpPr/>
            <p:nvPr/>
          </p:nvGrpSpPr>
          <p:grpSpPr>
            <a:xfrm>
              <a:off x="0" y="783443"/>
              <a:ext cx="6285359" cy="5147786"/>
              <a:chOff x="0" y="0"/>
              <a:chExt cx="6285358" cy="5147784"/>
            </a:xfrm>
          </p:grpSpPr>
          <p:pic>
            <p:nvPicPr>
              <p:cNvPr id="380" name="Shape 380"/>
              <p:cNvPicPr preferRelativeResize="0"/>
              <p:nvPr/>
            </p:nvPicPr>
            <p:blipFill rotWithShape="1">
              <a:blip r:embed="rId7">
                <a:alphaModFix/>
              </a:blip>
              <a:srcRect/>
              <a:stretch/>
            </p:blipFill>
            <p:spPr>
              <a:xfrm>
                <a:off x="2794000" y="1016000"/>
                <a:ext cx="3491358" cy="4131784"/>
              </a:xfrm>
              <a:prstGeom prst="rect">
                <a:avLst/>
              </a:prstGeom>
              <a:noFill/>
              <a:ln>
                <a:noFill/>
              </a:ln>
            </p:spPr>
          </p:pic>
          <p:pic>
            <p:nvPicPr>
              <p:cNvPr id="381" name="Shape 381"/>
              <p:cNvPicPr preferRelativeResize="0"/>
              <p:nvPr/>
            </p:nvPicPr>
            <p:blipFill rotWithShape="1">
              <a:blip r:embed="rId8">
                <a:alphaModFix/>
              </a:blip>
              <a:srcRect/>
              <a:stretch/>
            </p:blipFill>
            <p:spPr>
              <a:xfrm>
                <a:off x="0" y="0"/>
                <a:ext cx="3491358" cy="4131784"/>
              </a:xfrm>
              <a:prstGeom prst="rect">
                <a:avLst/>
              </a:prstGeom>
              <a:noFill/>
              <a:ln>
                <a:noFill/>
              </a:ln>
            </p:spPr>
          </p:pic>
        </p:grpSp>
        <p:sp>
          <p:nvSpPr>
            <p:cNvPr id="382" name="Shape 382"/>
            <p:cNvSpPr/>
            <p:nvPr/>
          </p:nvSpPr>
          <p:spPr>
            <a:xfrm>
              <a:off x="3621680" y="0"/>
              <a:ext cx="2916239" cy="1721466"/>
            </a:xfrm>
            <a:prstGeom prst="rect">
              <a:avLst/>
            </a:prstGeom>
            <a:noFill/>
            <a:ln>
              <a:noFill/>
            </a:ln>
          </p:spPr>
          <p:txBody>
            <a:bodyPr lIns="0" tIns="0" rIns="0" bIns="0" anchor="b" anchorCtr="0">
              <a:noAutofit/>
            </a:bodyPr>
            <a:lstStyle/>
            <a:p>
              <a:pPr>
                <a:lnSpc>
                  <a:spcPct val="80000"/>
                </a:lnSpc>
                <a:buSzPct val="25000"/>
              </a:pPr>
              <a:r>
                <a:rPr lang="en-US" sz="2600" dirty="0">
                  <a:solidFill>
                    <a:srgbClr val="424242"/>
                  </a:solidFill>
                  <a:latin typeface="Roboto"/>
                  <a:ea typeface="Roboto"/>
                  <a:cs typeface="Roboto"/>
                  <a:sym typeface="Roboto"/>
                </a:rPr>
                <a:t>Stacks</a:t>
              </a:r>
            </a:p>
          </p:txBody>
        </p:sp>
      </p:grpSp>
    </p:spTree>
    <p:extLst>
      <p:ext uri="{BB962C8B-B14F-4D97-AF65-F5344CB8AC3E}">
        <p14:creationId xmlns:p14="http://schemas.microsoft.com/office/powerpoint/2010/main" val="3922700993"/>
      </p:ext>
    </p:extLst>
  </p:cSld>
  <p:clrMapOvr>
    <a:masterClrMapping/>
  </p:clrMapOvr>
  <mc:AlternateContent xmlns:mc="http://schemas.openxmlformats.org/markup-compatibility/2006">
    <mc:Choice xmlns:p14="http://schemas.microsoft.com/office/powerpoint/2010/main" Requires="p14">
      <p:transition spd="med" p14:dur="600" advTm="28014">
        <p:fade/>
      </p:transition>
    </mc:Choice>
    <mc:Fallback>
      <p:transition xmlns:p14="http://schemas.microsoft.com/office/powerpoint/2010/main" spd="med" advTm="28014">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158496"/>
            <a:ext cx="6564373" cy="2308324"/>
          </a:xfrm>
          <a:prstGeom prst="rect">
            <a:avLst/>
          </a:prstGeom>
          <a:noFill/>
        </p:spPr>
        <p:txBody>
          <a:bodyPr wrap="square" rtlCol="0">
            <a:spAutoFit/>
          </a:bodyPr>
          <a:lstStyle/>
          <a:p>
            <a:r>
              <a:rPr lang="en-US" sz="7200" dirty="0" smtClean="0">
                <a:solidFill>
                  <a:srgbClr val="F2F2F2"/>
                </a:solidFill>
                <a:latin typeface="Avenir Black"/>
                <a:cs typeface="Avenir Black"/>
              </a:rPr>
              <a:t>Stacked Notifications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137228128"/>
      </p:ext>
    </p:extLst>
  </p:cSld>
  <p:clrMapOvr>
    <a:masterClrMapping/>
  </p:clrMapOvr>
  <mc:AlternateContent xmlns:mc="http://schemas.openxmlformats.org/markup-compatibility/2006">
    <mc:Choice xmlns:p14="http://schemas.microsoft.com/office/powerpoint/2010/main" Requires="p14">
      <p:transition spd="med" p14:dur="600" advTm="14602">
        <p:fade/>
      </p:transition>
    </mc:Choice>
    <mc:Fallback>
      <p:transition xmlns:p14="http://schemas.microsoft.com/office/powerpoint/2010/main" spd="med" advTm="14602">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Stacked Notifications</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pPr marL="0" indent="0">
              <a:buNone/>
            </a:pPr>
            <a:r>
              <a:rPr lang="en-US" sz="1600" dirty="0" smtClean="0">
                <a:solidFill>
                  <a:srgbClr val="678CB1"/>
                </a:solidFill>
                <a:latin typeface="Menlo"/>
              </a:rPr>
              <a:t>builder1 = </a:t>
            </a:r>
            <a:r>
              <a:rPr lang="en-US" sz="1600" dirty="0" smtClean="0">
                <a:solidFill>
                  <a:srgbClr val="E0E2E4"/>
                </a:solidFill>
                <a:latin typeface="Menlo"/>
              </a:rPr>
              <a:t>createNotification</a:t>
            </a:r>
            <a:r>
              <a:rPr lang="en-US" sz="1600" dirty="0" smtClean="0">
                <a:solidFill>
                  <a:srgbClr val="E8E2B7"/>
                </a:solidFill>
                <a:latin typeface="Menlo"/>
              </a:rPr>
              <a:t>(</a:t>
            </a:r>
            <a:r>
              <a:rPr lang="en-US" sz="1600" dirty="0" smtClean="0">
                <a:solidFill>
                  <a:srgbClr val="EC7600"/>
                </a:solidFill>
                <a:latin typeface="Menlo"/>
              </a:rPr>
              <a:t>“Don’t forget to try Penang Laksa!”</a:t>
            </a:r>
            <a:r>
              <a:rPr lang="en-US" sz="1600" dirty="0" smtClean="0">
                <a:solidFill>
                  <a:srgbClr val="E8E2B7"/>
                </a:solidFill>
                <a:latin typeface="Menlo"/>
              </a:rPr>
              <a:t>);</a:t>
            </a:r>
          </a:p>
          <a:p>
            <a:pPr marL="0" indent="0">
              <a:buNone/>
            </a:pPr>
            <a:r>
              <a:rPr lang="en-US" sz="1600" dirty="0" smtClean="0">
                <a:solidFill>
                  <a:srgbClr val="678CB1"/>
                </a:solidFill>
                <a:latin typeface="Menlo"/>
              </a:rPr>
              <a:t>builder1</a:t>
            </a:r>
            <a:r>
              <a:rPr lang="en-US" sz="1600" dirty="0" smtClean="0">
                <a:solidFill>
                  <a:srgbClr val="E0E2E4"/>
                </a:solidFill>
                <a:latin typeface="Menlo"/>
              </a:rPr>
              <a:t>.setGroup</a:t>
            </a:r>
            <a:r>
              <a:rPr lang="en-US" sz="1600" dirty="0" smtClean="0">
                <a:solidFill>
                  <a:srgbClr val="E8E2B7"/>
                </a:solidFill>
                <a:latin typeface="Menlo"/>
              </a:rPr>
              <a:t>(</a:t>
            </a:r>
            <a:r>
              <a:rPr lang="en-US" sz="1600" dirty="0" smtClean="0">
                <a:solidFill>
                  <a:srgbClr val="EC7600"/>
                </a:solidFill>
                <a:latin typeface="Menlo"/>
              </a:rPr>
              <a:t>"MESSAGES_GROUP_KEY”</a:t>
            </a:r>
            <a:r>
              <a:rPr lang="en-US" sz="1600" dirty="0" smtClean="0">
                <a:solidFill>
                  <a:srgbClr val="E8E2B7"/>
                </a:solidFill>
                <a:latin typeface="Menlo"/>
              </a:rPr>
              <a:t>);</a:t>
            </a:r>
          </a:p>
          <a:p>
            <a:pPr marL="0" indent="0">
              <a:buNone/>
            </a:pPr>
            <a:endParaRPr lang="en-US" sz="1600" dirty="0">
              <a:solidFill>
                <a:srgbClr val="E8E2B7"/>
              </a:solidFill>
              <a:latin typeface="Menlo"/>
            </a:endParaRPr>
          </a:p>
          <a:p>
            <a:pPr marL="0" indent="0">
              <a:buNone/>
            </a:pPr>
            <a:r>
              <a:rPr lang="en-US" sz="1600" dirty="0">
                <a:solidFill>
                  <a:srgbClr val="678CB1"/>
                </a:solidFill>
                <a:latin typeface="Menlo"/>
              </a:rPr>
              <a:t>b</a:t>
            </a:r>
            <a:r>
              <a:rPr lang="en-US" sz="1600" dirty="0" smtClean="0">
                <a:solidFill>
                  <a:srgbClr val="678CB1"/>
                </a:solidFill>
                <a:latin typeface="Menlo"/>
              </a:rPr>
              <a:t>uilder2 = </a:t>
            </a:r>
            <a:r>
              <a:rPr lang="en-US" sz="1600" dirty="0">
                <a:solidFill>
                  <a:srgbClr val="E0E2E4"/>
                </a:solidFill>
                <a:latin typeface="Menlo"/>
              </a:rPr>
              <a:t>createNotification</a:t>
            </a:r>
            <a:r>
              <a:rPr lang="en-US" sz="1600" dirty="0">
                <a:solidFill>
                  <a:srgbClr val="E8E2B7"/>
                </a:solidFill>
                <a:latin typeface="Menlo"/>
              </a:rPr>
              <a:t>(</a:t>
            </a:r>
            <a:r>
              <a:rPr lang="en-US" sz="1600" dirty="0" smtClean="0">
                <a:solidFill>
                  <a:srgbClr val="EC7600"/>
                </a:solidFill>
                <a:latin typeface="Menlo"/>
              </a:rPr>
              <a:t>“Also their Char Koay Teow!”</a:t>
            </a:r>
            <a:r>
              <a:rPr lang="en-US" sz="1600" dirty="0">
                <a:solidFill>
                  <a:srgbClr val="E8E2B7"/>
                </a:solidFill>
                <a:latin typeface="Menlo"/>
              </a:rPr>
              <a:t>);</a:t>
            </a:r>
          </a:p>
          <a:p>
            <a:pPr marL="0" indent="0">
              <a:buNone/>
            </a:pPr>
            <a:r>
              <a:rPr lang="en-US" sz="1600" dirty="0" smtClean="0">
                <a:solidFill>
                  <a:srgbClr val="678CB1"/>
                </a:solidFill>
                <a:latin typeface="Menlo"/>
              </a:rPr>
              <a:t>builder2</a:t>
            </a:r>
            <a:r>
              <a:rPr lang="en-US" sz="1600" dirty="0" smtClean="0">
                <a:solidFill>
                  <a:srgbClr val="E0E2E4"/>
                </a:solidFill>
                <a:latin typeface="Menlo"/>
              </a:rPr>
              <a:t>.setGroup</a:t>
            </a:r>
            <a:r>
              <a:rPr lang="en-US" sz="1600" dirty="0">
                <a:solidFill>
                  <a:srgbClr val="E8E2B7"/>
                </a:solidFill>
                <a:latin typeface="Menlo"/>
              </a:rPr>
              <a:t>(</a:t>
            </a:r>
            <a:r>
              <a:rPr lang="en-US" sz="1600" dirty="0">
                <a:solidFill>
                  <a:srgbClr val="EC7600"/>
                </a:solidFill>
                <a:latin typeface="Menlo"/>
              </a:rPr>
              <a:t>"MESSAGES_GROUP_KEY”</a:t>
            </a:r>
            <a:r>
              <a:rPr lang="en-US" sz="1600" dirty="0">
                <a:solidFill>
                  <a:srgbClr val="E8E2B7"/>
                </a:solidFill>
                <a:latin typeface="Menlo"/>
              </a:rPr>
              <a:t>);</a:t>
            </a:r>
          </a:p>
          <a:p>
            <a:pPr marL="0" indent="0">
              <a:buNone/>
            </a:pPr>
            <a:endParaRPr lang="en-US" sz="1600" dirty="0" smtClean="0">
              <a:solidFill>
                <a:srgbClr val="E8E2B7"/>
              </a:solidFill>
              <a:latin typeface="Menlo"/>
            </a:endParaRPr>
          </a:p>
          <a:p>
            <a:pPr marL="0" indent="0">
              <a:buNone/>
            </a:pPr>
            <a:r>
              <a:rPr lang="en-US" sz="1600" dirty="0" smtClean="0">
                <a:solidFill>
                  <a:srgbClr val="678CB1"/>
                </a:solidFill>
                <a:latin typeface="Menlo"/>
              </a:rPr>
              <a:t>summary </a:t>
            </a:r>
            <a:r>
              <a:rPr lang="en-US" sz="1600" dirty="0">
                <a:solidFill>
                  <a:srgbClr val="678CB1"/>
                </a:solidFill>
                <a:latin typeface="Menlo"/>
              </a:rPr>
              <a:t>= </a:t>
            </a:r>
            <a:r>
              <a:rPr lang="en-US" sz="1600" dirty="0">
                <a:solidFill>
                  <a:srgbClr val="E0E2E4"/>
                </a:solidFill>
                <a:latin typeface="Menlo"/>
              </a:rPr>
              <a:t>createNotification</a:t>
            </a:r>
            <a:r>
              <a:rPr lang="en-US" sz="1600" dirty="0">
                <a:solidFill>
                  <a:srgbClr val="E8E2B7"/>
                </a:solidFill>
                <a:latin typeface="Menlo"/>
              </a:rPr>
              <a:t>(</a:t>
            </a:r>
            <a:r>
              <a:rPr lang="en-US" sz="1600" dirty="0" smtClean="0">
                <a:solidFill>
                  <a:srgbClr val="EC7600"/>
                </a:solidFill>
                <a:latin typeface="Menlo"/>
              </a:rPr>
              <a:t>“2 Messages from Weng”</a:t>
            </a:r>
            <a:r>
              <a:rPr lang="en-US" sz="1600" dirty="0">
                <a:solidFill>
                  <a:srgbClr val="E8E2B7"/>
                </a:solidFill>
                <a:latin typeface="Menlo"/>
              </a:rPr>
              <a:t>);</a:t>
            </a:r>
          </a:p>
          <a:p>
            <a:pPr marL="0" indent="0">
              <a:buNone/>
            </a:pPr>
            <a:r>
              <a:rPr lang="en-US" sz="1600" dirty="0" smtClean="0">
                <a:solidFill>
                  <a:srgbClr val="678CB1"/>
                </a:solidFill>
                <a:latin typeface="Menlo"/>
              </a:rPr>
              <a:t>summary</a:t>
            </a:r>
            <a:r>
              <a:rPr lang="en-US" sz="1600" dirty="0" smtClean="0">
                <a:solidFill>
                  <a:srgbClr val="E0E2E4"/>
                </a:solidFill>
                <a:latin typeface="Menlo"/>
              </a:rPr>
              <a:t>.setGroup</a:t>
            </a:r>
            <a:r>
              <a:rPr lang="en-US" sz="1600" dirty="0" smtClean="0">
                <a:solidFill>
                  <a:srgbClr val="E8E2B7"/>
                </a:solidFill>
                <a:latin typeface="Menlo"/>
              </a:rPr>
              <a:t>(</a:t>
            </a:r>
            <a:r>
              <a:rPr lang="en-US" sz="1600" dirty="0" smtClean="0">
                <a:solidFill>
                  <a:srgbClr val="EC7600"/>
                </a:solidFill>
                <a:latin typeface="Menlo"/>
              </a:rPr>
              <a:t>”MESSAGES_GROUP_KEY</a:t>
            </a:r>
            <a:r>
              <a:rPr lang="en-US" sz="1600" dirty="0">
                <a:solidFill>
                  <a:srgbClr val="EC7600"/>
                </a:solidFill>
                <a:latin typeface="Menlo"/>
              </a:rPr>
              <a:t>”</a:t>
            </a:r>
            <a:r>
              <a:rPr lang="en-US" sz="1600" dirty="0">
                <a:solidFill>
                  <a:srgbClr val="E8E2B7"/>
                </a:solidFill>
                <a:latin typeface="Menlo"/>
              </a:rPr>
              <a:t>)</a:t>
            </a:r>
            <a:r>
              <a:rPr lang="en-US" sz="1600" dirty="0" smtClean="0">
                <a:solidFill>
                  <a:srgbClr val="E8E2B7"/>
                </a:solidFill>
                <a:latin typeface="Menlo"/>
              </a:rPr>
              <a:t>;</a:t>
            </a:r>
          </a:p>
          <a:p>
            <a:pPr marL="0" indent="0">
              <a:buNone/>
            </a:pPr>
            <a:r>
              <a:rPr lang="en-US" sz="1600" dirty="0" smtClean="0">
                <a:solidFill>
                  <a:srgbClr val="678CB1"/>
                </a:solidFill>
                <a:latin typeface="Menlo"/>
              </a:rPr>
              <a:t>summary</a:t>
            </a:r>
            <a:r>
              <a:rPr lang="en-US" sz="1600" dirty="0" smtClean="0">
                <a:solidFill>
                  <a:srgbClr val="E0E2E4"/>
                </a:solidFill>
                <a:latin typeface="Menlo"/>
              </a:rPr>
              <a:t>.setGroupSummary</a:t>
            </a:r>
            <a:r>
              <a:rPr lang="en-US" sz="1600" dirty="0" smtClean="0">
                <a:solidFill>
                  <a:srgbClr val="E8E2B7"/>
                </a:solidFill>
                <a:latin typeface="Menlo"/>
              </a:rPr>
              <a:t>(</a:t>
            </a:r>
            <a:r>
              <a:rPr lang="en-US" sz="1600" dirty="0" smtClean="0">
                <a:solidFill>
                  <a:srgbClr val="93C763"/>
                </a:solidFill>
                <a:latin typeface="Menlo"/>
              </a:rPr>
              <a:t>true</a:t>
            </a:r>
            <a:r>
              <a:rPr lang="en-US" sz="1600" dirty="0" smtClean="0">
                <a:solidFill>
                  <a:srgbClr val="E8E2B7"/>
                </a:solidFill>
                <a:latin typeface="Menlo"/>
              </a:rPr>
              <a:t>)</a:t>
            </a:r>
            <a:r>
              <a:rPr lang="en-US" sz="1600" dirty="0">
                <a:solidFill>
                  <a:srgbClr val="E8E2B7"/>
                </a:solidFill>
                <a:latin typeface="Menlo"/>
              </a:rPr>
              <a:t>;</a:t>
            </a:r>
          </a:p>
          <a:p>
            <a:pPr marL="0" indent="0">
              <a:buNone/>
            </a:pPr>
            <a:endParaRPr lang="en-US" sz="1600" dirty="0" smtClean="0">
              <a:solidFill>
                <a:srgbClr val="E8E2B7"/>
              </a:solidFill>
              <a:latin typeface="Menlo"/>
            </a:endParaRPr>
          </a:p>
          <a:p>
            <a:pPr marL="0" indent="0">
              <a:buNone/>
            </a:pPr>
            <a:r>
              <a:rPr lang="en-US" sz="1600" dirty="0" smtClean="0">
                <a:solidFill>
                  <a:srgbClr val="E0E2E4"/>
                </a:solidFill>
                <a:latin typeface="Menlo"/>
              </a:rPr>
              <a:t>notificationMgr</a:t>
            </a:r>
            <a:r>
              <a:rPr lang="en-US" sz="1600" dirty="0" smtClean="0">
                <a:solidFill>
                  <a:srgbClr val="E8E2B7"/>
                </a:solidFill>
                <a:latin typeface="Menlo"/>
              </a:rPr>
              <a:t>.</a:t>
            </a:r>
            <a:r>
              <a:rPr lang="en-US" sz="1600" dirty="0" smtClean="0">
                <a:solidFill>
                  <a:srgbClr val="E0E2E4"/>
                </a:solidFill>
                <a:latin typeface="Menlo"/>
              </a:rPr>
              <a:t>notify</a:t>
            </a:r>
            <a:r>
              <a:rPr lang="en-US" sz="1600" dirty="0" smtClean="0">
                <a:solidFill>
                  <a:srgbClr val="E8E2B7"/>
                </a:solidFill>
                <a:latin typeface="Menlo"/>
              </a:rPr>
              <a:t>(</a:t>
            </a:r>
            <a:r>
              <a:rPr lang="en-US" sz="1600" dirty="0">
                <a:solidFill>
                  <a:srgbClr val="FFCD22"/>
                </a:solidFill>
                <a:latin typeface="Menlo"/>
              </a:rPr>
              <a:t>0</a:t>
            </a:r>
            <a:r>
              <a:rPr lang="en-US" sz="1600" dirty="0">
                <a:solidFill>
                  <a:srgbClr val="E8E2B7"/>
                </a:solidFill>
                <a:latin typeface="Menlo"/>
              </a:rPr>
              <a:t>, </a:t>
            </a:r>
            <a:r>
              <a:rPr lang="en-US" sz="1600" dirty="0" smtClean="0">
                <a:solidFill>
                  <a:srgbClr val="E0E2E4"/>
                </a:solidFill>
                <a:latin typeface="Menlo"/>
              </a:rPr>
              <a:t>builder1.build()</a:t>
            </a:r>
            <a:r>
              <a:rPr lang="en-US" sz="1600" dirty="0" smtClean="0">
                <a:solidFill>
                  <a:srgbClr val="E8E2B7"/>
                </a:solidFill>
                <a:latin typeface="Menlo"/>
              </a:rPr>
              <a:t>);</a:t>
            </a:r>
          </a:p>
          <a:p>
            <a:pPr marL="0" indent="0">
              <a:buNone/>
            </a:pPr>
            <a:r>
              <a:rPr lang="en-US" sz="1600" dirty="0">
                <a:solidFill>
                  <a:srgbClr val="E0E2E4"/>
                </a:solidFill>
                <a:latin typeface="Menlo"/>
              </a:rPr>
              <a:t>notificationMgr</a:t>
            </a:r>
            <a:r>
              <a:rPr lang="en-US" sz="1600" dirty="0">
                <a:solidFill>
                  <a:srgbClr val="E8E2B7"/>
                </a:solidFill>
                <a:latin typeface="Menlo"/>
              </a:rPr>
              <a:t>.</a:t>
            </a:r>
            <a:r>
              <a:rPr lang="en-US" sz="1600" dirty="0">
                <a:solidFill>
                  <a:srgbClr val="E0E2E4"/>
                </a:solidFill>
                <a:latin typeface="Menlo"/>
              </a:rPr>
              <a:t>notify</a:t>
            </a:r>
            <a:r>
              <a:rPr lang="en-US" sz="1600" dirty="0" smtClean="0">
                <a:solidFill>
                  <a:srgbClr val="E8E2B7"/>
                </a:solidFill>
                <a:latin typeface="Menlo"/>
              </a:rPr>
              <a:t>(</a:t>
            </a:r>
            <a:r>
              <a:rPr lang="en-US" sz="1600" dirty="0" smtClean="0">
                <a:solidFill>
                  <a:srgbClr val="FFCD22"/>
                </a:solidFill>
                <a:latin typeface="Menlo"/>
              </a:rPr>
              <a:t>1</a:t>
            </a:r>
            <a:r>
              <a:rPr lang="en-US" sz="1600" dirty="0" smtClean="0">
                <a:solidFill>
                  <a:srgbClr val="E8E2B7"/>
                </a:solidFill>
                <a:latin typeface="Menlo"/>
              </a:rPr>
              <a:t>, </a:t>
            </a:r>
            <a:r>
              <a:rPr lang="en-US" sz="1600" dirty="0" smtClean="0">
                <a:solidFill>
                  <a:srgbClr val="E0E2E4"/>
                </a:solidFill>
                <a:latin typeface="Menlo"/>
              </a:rPr>
              <a:t>builder2.build</a:t>
            </a:r>
            <a:r>
              <a:rPr lang="en-US" sz="1600" dirty="0">
                <a:solidFill>
                  <a:srgbClr val="E0E2E4"/>
                </a:solidFill>
                <a:latin typeface="Menlo"/>
              </a:rPr>
              <a:t>()</a:t>
            </a:r>
            <a:r>
              <a:rPr lang="en-US" sz="1600" dirty="0">
                <a:solidFill>
                  <a:srgbClr val="E8E2B7"/>
                </a:solidFill>
                <a:latin typeface="Menlo"/>
              </a:rPr>
              <a:t>)</a:t>
            </a:r>
            <a:r>
              <a:rPr lang="en-US" sz="1600" dirty="0" smtClean="0">
                <a:solidFill>
                  <a:srgbClr val="E8E2B7"/>
                </a:solidFill>
                <a:latin typeface="Menlo"/>
              </a:rPr>
              <a:t>;</a:t>
            </a:r>
          </a:p>
          <a:p>
            <a:pPr marL="0" indent="0">
              <a:buNone/>
            </a:pPr>
            <a:r>
              <a:rPr lang="en-US" sz="1600" dirty="0">
                <a:solidFill>
                  <a:srgbClr val="E0E2E4"/>
                </a:solidFill>
                <a:latin typeface="Menlo"/>
              </a:rPr>
              <a:t>notificationMgr</a:t>
            </a:r>
            <a:r>
              <a:rPr lang="en-US" sz="1600" dirty="0">
                <a:solidFill>
                  <a:srgbClr val="E8E2B7"/>
                </a:solidFill>
                <a:latin typeface="Menlo"/>
              </a:rPr>
              <a:t>.</a:t>
            </a:r>
            <a:r>
              <a:rPr lang="en-US" sz="1600" dirty="0">
                <a:solidFill>
                  <a:srgbClr val="E0E2E4"/>
                </a:solidFill>
                <a:latin typeface="Menlo"/>
              </a:rPr>
              <a:t>notify</a:t>
            </a:r>
            <a:r>
              <a:rPr lang="en-US" sz="1600" dirty="0" smtClean="0">
                <a:solidFill>
                  <a:srgbClr val="E8E2B7"/>
                </a:solidFill>
                <a:latin typeface="Menlo"/>
              </a:rPr>
              <a:t>(</a:t>
            </a:r>
            <a:r>
              <a:rPr lang="en-US" sz="1600" dirty="0" smtClean="0">
                <a:solidFill>
                  <a:srgbClr val="FFCD22"/>
                </a:solidFill>
                <a:latin typeface="Menlo"/>
              </a:rPr>
              <a:t>2</a:t>
            </a:r>
            <a:r>
              <a:rPr lang="en-US" sz="1600" dirty="0" smtClean="0">
                <a:solidFill>
                  <a:srgbClr val="E8E2B7"/>
                </a:solidFill>
                <a:latin typeface="Menlo"/>
              </a:rPr>
              <a:t>, </a:t>
            </a:r>
            <a:r>
              <a:rPr lang="en-US" sz="1600" dirty="0" smtClean="0">
                <a:solidFill>
                  <a:srgbClr val="E0E2E4"/>
                </a:solidFill>
                <a:latin typeface="Menlo"/>
              </a:rPr>
              <a:t>summary.build</a:t>
            </a:r>
            <a:r>
              <a:rPr lang="en-US" sz="1600" dirty="0">
                <a:solidFill>
                  <a:srgbClr val="E0E2E4"/>
                </a:solidFill>
                <a:latin typeface="Menlo"/>
              </a:rPr>
              <a:t>()</a:t>
            </a:r>
            <a:r>
              <a:rPr lang="en-US" sz="1600" dirty="0">
                <a:solidFill>
                  <a:srgbClr val="E8E2B7"/>
                </a:solidFill>
                <a:latin typeface="Menlo"/>
              </a:rPr>
              <a:t>);</a:t>
            </a:r>
          </a:p>
          <a:p>
            <a:pPr marL="0" indent="0">
              <a:buNone/>
            </a:pPr>
            <a:endParaRPr lang="en-US" sz="1600" dirty="0">
              <a:solidFill>
                <a:srgbClr val="E8E2B7"/>
              </a:solidFill>
              <a:latin typeface="Menlo"/>
            </a:endParaRPr>
          </a:p>
        </p:txBody>
      </p:sp>
    </p:spTree>
    <p:extLst>
      <p:ext uri="{BB962C8B-B14F-4D97-AF65-F5344CB8AC3E}">
        <p14:creationId xmlns:p14="http://schemas.microsoft.com/office/powerpoint/2010/main" val="3620962891"/>
      </p:ext>
    </p:extLst>
  </p:cSld>
  <p:clrMapOvr>
    <a:masterClrMapping/>
  </p:clrMapOvr>
  <mc:AlternateContent xmlns:mc="http://schemas.openxmlformats.org/markup-compatibility/2006">
    <mc:Choice xmlns:p14="http://schemas.microsoft.com/office/powerpoint/2010/main" Requires="p14">
      <p:transition spd="med" p14:dur="600" advTm="84331">
        <p:fade/>
      </p:transition>
    </mc:Choice>
    <mc:Fallback>
      <p:transition xmlns:p14="http://schemas.microsoft.com/office/powerpoint/2010/main" spd="med" advTm="84331">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evice-2014-11-10-1644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725" y="464065"/>
            <a:ext cx="1552404" cy="1626994"/>
          </a:xfrm>
          <a:prstGeom prst="rect">
            <a:avLst/>
          </a:prstGeom>
        </p:spPr>
      </p:pic>
      <p:sp>
        <p:nvSpPr>
          <p:cNvPr id="4" name="Down Arrow 3"/>
          <p:cNvSpPr/>
          <p:nvPr/>
        </p:nvSpPr>
        <p:spPr>
          <a:xfrm>
            <a:off x="6337069" y="2254503"/>
            <a:ext cx="493311" cy="539565"/>
          </a:xfrm>
          <a:prstGeom prst="down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5" name="Picture 4" descr="device-2014-11-10-1644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725" y="2916446"/>
            <a:ext cx="1597529" cy="1674287"/>
          </a:xfrm>
          <a:prstGeom prst="rect">
            <a:avLst/>
          </a:prstGeom>
        </p:spPr>
      </p:pic>
      <p:pic>
        <p:nvPicPr>
          <p:cNvPr id="6" name="Picture 5" descr="device-2014-11-10-165328.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490" y="188792"/>
            <a:ext cx="2770992" cy="4728373"/>
          </a:xfrm>
          <a:prstGeom prst="rect">
            <a:avLst/>
          </a:prstGeom>
        </p:spPr>
      </p:pic>
    </p:spTree>
    <p:extLst>
      <p:ext uri="{BB962C8B-B14F-4D97-AF65-F5344CB8AC3E}">
        <p14:creationId xmlns:p14="http://schemas.microsoft.com/office/powerpoint/2010/main" val="1746022798"/>
      </p:ext>
    </p:extLst>
  </p:cSld>
  <p:clrMapOvr>
    <a:masterClrMapping/>
  </p:clrMapOvr>
  <mc:AlternateContent xmlns:mc="http://schemas.openxmlformats.org/markup-compatibility/2006">
    <mc:Choice xmlns:p14="http://schemas.microsoft.com/office/powerpoint/2010/main" Requires="p14">
      <p:transition spd="med" p14:dur="600" advTm="68639">
        <p:fade/>
      </p:transition>
    </mc:Choice>
    <mc:Fallback>
      <p:transition xmlns:p14="http://schemas.microsoft.com/office/powerpoint/2010/main" spd="med" advTm="68639">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964081"/>
            <a:ext cx="6564373" cy="1200329"/>
          </a:xfrm>
          <a:prstGeom prst="rect">
            <a:avLst/>
          </a:prstGeom>
          <a:noFill/>
        </p:spPr>
        <p:txBody>
          <a:bodyPr wrap="square" rtlCol="0">
            <a:spAutoFit/>
          </a:bodyPr>
          <a:lstStyle/>
          <a:p>
            <a:pPr algn="ctr"/>
            <a:r>
              <a:rPr lang="en-US" sz="7200" dirty="0" smtClean="0">
                <a:solidFill>
                  <a:srgbClr val="F2F2F2"/>
                </a:solidFill>
                <a:latin typeface="Avenir Black"/>
                <a:cs typeface="Avenir Black"/>
              </a:rPr>
              <a:t>Pages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618535792"/>
      </p:ext>
    </p:extLst>
  </p:cSld>
  <p:clrMapOvr>
    <a:masterClrMapping/>
  </p:clrMapOvr>
  <mc:AlternateContent xmlns:mc="http://schemas.openxmlformats.org/markup-compatibility/2006">
    <mc:Choice xmlns:p14="http://schemas.microsoft.com/office/powerpoint/2010/main" Requires="p14">
      <p:transition spd="med" p14:dur="600" advTm="11629">
        <p:fade/>
      </p:transition>
    </mc:Choice>
    <mc:Fallback>
      <p:transition xmlns:p14="http://schemas.microsoft.com/office/powerpoint/2010/main" spd="med" advTm="11629">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Pages</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pPr marL="0" indent="0">
              <a:buNone/>
            </a:pPr>
            <a:r>
              <a:rPr lang="en-US" sz="2000" dirty="0">
                <a:solidFill>
                  <a:srgbClr val="678CB1"/>
                </a:solidFill>
                <a:latin typeface="Menlo"/>
              </a:rPr>
              <a:t>NotificationCompat.BigPictureStyle </a:t>
            </a:r>
            <a:r>
              <a:rPr lang="en-US" sz="2000" dirty="0">
                <a:solidFill>
                  <a:srgbClr val="E0E2E4"/>
                </a:solidFill>
                <a:latin typeface="Menlo"/>
              </a:rPr>
              <a:t>style </a:t>
            </a:r>
            <a:r>
              <a:rPr lang="en-US" sz="2000" dirty="0">
                <a:solidFill>
                  <a:srgbClr val="E8E2B7"/>
                </a:solidFill>
                <a:latin typeface="Menlo"/>
              </a:rPr>
              <a:t>= </a:t>
            </a:r>
            <a:r>
              <a:rPr lang="en-US" sz="2000" dirty="0">
                <a:solidFill>
                  <a:srgbClr val="93C763"/>
                </a:solidFill>
                <a:latin typeface="Menlo"/>
              </a:rPr>
              <a:t>new </a:t>
            </a:r>
            <a:r>
              <a:rPr lang="en-US" sz="2000" dirty="0">
                <a:solidFill>
                  <a:srgbClr val="E0E2E4"/>
                </a:solidFill>
                <a:latin typeface="Menlo"/>
              </a:rPr>
              <a:t>NotificationCompat</a:t>
            </a:r>
            <a:r>
              <a:rPr lang="en-US" sz="2000" dirty="0">
                <a:solidFill>
                  <a:srgbClr val="E8E2B7"/>
                </a:solidFill>
                <a:latin typeface="Menlo"/>
              </a:rPr>
              <a:t>.</a:t>
            </a:r>
            <a:r>
              <a:rPr lang="en-US" sz="2000" dirty="0">
                <a:solidFill>
                  <a:srgbClr val="E0E2E4"/>
                </a:solidFill>
                <a:latin typeface="Menlo"/>
              </a:rPr>
              <a:t>BigPictureStyle</a:t>
            </a:r>
            <a:r>
              <a:rPr lang="en-US" sz="2000" dirty="0">
                <a:solidFill>
                  <a:srgbClr val="E8E2B7"/>
                </a:solidFill>
                <a:latin typeface="Menlo"/>
              </a:rPr>
              <a:t>();</a:t>
            </a:r>
            <a:br>
              <a:rPr lang="en-US" sz="2000" dirty="0">
                <a:solidFill>
                  <a:srgbClr val="E8E2B7"/>
                </a:solidFill>
                <a:latin typeface="Menlo"/>
              </a:rPr>
            </a:br>
            <a:r>
              <a:rPr lang="en-US" sz="2000" dirty="0">
                <a:solidFill>
                  <a:srgbClr val="E0E2E4"/>
                </a:solidFill>
                <a:latin typeface="Menlo"/>
              </a:rPr>
              <a:t>style</a:t>
            </a:r>
            <a:r>
              <a:rPr lang="en-US" sz="2000" dirty="0">
                <a:solidFill>
                  <a:srgbClr val="E8E2B7"/>
                </a:solidFill>
                <a:latin typeface="Menlo"/>
              </a:rPr>
              <a:t>.</a:t>
            </a:r>
            <a:r>
              <a:rPr lang="en-US" sz="2000" dirty="0">
                <a:solidFill>
                  <a:srgbClr val="E0E2E4"/>
                </a:solidFill>
                <a:latin typeface="Menlo"/>
              </a:rPr>
              <a:t>setBigContentTitle</a:t>
            </a:r>
            <a:r>
              <a:rPr lang="en-US" sz="2000" dirty="0" smtClean="0">
                <a:solidFill>
                  <a:srgbClr val="E8E2B7"/>
                </a:solidFill>
                <a:latin typeface="Menlo"/>
              </a:rPr>
              <a:t>(</a:t>
            </a:r>
            <a:r>
              <a:rPr lang="en-US" sz="2000" dirty="0" smtClean="0">
                <a:solidFill>
                  <a:srgbClr val="EC7600"/>
                </a:solidFill>
                <a:latin typeface="Menlo"/>
              </a:rPr>
              <a:t>”Penang Laksa"</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r>
            <a:br>
              <a:rPr lang="en-US" sz="2000" dirty="0">
                <a:solidFill>
                  <a:srgbClr val="E8E2B7"/>
                </a:solidFill>
                <a:latin typeface="Menlo"/>
              </a:rPr>
            </a:br>
            <a:r>
              <a:rPr lang="en-US" sz="2000" dirty="0" smtClean="0">
                <a:solidFill>
                  <a:srgbClr val="E8E2B7"/>
                </a:solidFill>
                <a:latin typeface="Menlo"/>
              </a:rPr>
              <a:t>pageNotif = </a:t>
            </a:r>
            <a:r>
              <a:rPr lang="en-US" sz="2000" dirty="0" smtClean="0">
                <a:solidFill>
                  <a:srgbClr val="E0E2E4"/>
                </a:solidFill>
                <a:latin typeface="Menlo"/>
              </a:rPr>
              <a:t>NotificationCompat</a:t>
            </a:r>
            <a:r>
              <a:rPr lang="en-US" sz="2000" dirty="0" smtClean="0">
                <a:solidFill>
                  <a:srgbClr val="E8E2B7"/>
                </a:solidFill>
                <a:latin typeface="Menlo"/>
              </a:rPr>
              <a:t>.</a:t>
            </a:r>
            <a:r>
              <a:rPr lang="en-US" sz="2000" dirty="0" smtClean="0">
                <a:solidFill>
                  <a:srgbClr val="E0E2E4"/>
                </a:solidFill>
                <a:latin typeface="Menlo"/>
              </a:rPr>
              <a:t>Builder</a:t>
            </a:r>
            <a:r>
              <a:rPr lang="en-US" sz="2000" dirty="0">
                <a:solidFill>
                  <a:srgbClr val="E8E2B7"/>
                </a:solidFill>
                <a:latin typeface="Menlo"/>
              </a:rPr>
              <a:t>(</a:t>
            </a:r>
            <a:r>
              <a:rPr lang="en-US" sz="2000" dirty="0">
                <a:solidFill>
                  <a:srgbClr val="93C763"/>
                </a:solidFill>
                <a:latin typeface="Menlo"/>
              </a:rPr>
              <a:t>this</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setStyle</a:t>
            </a:r>
            <a:r>
              <a:rPr lang="en-US" sz="2000" dirty="0">
                <a:solidFill>
                  <a:srgbClr val="E8E2B7"/>
                </a:solidFill>
                <a:latin typeface="Menlo"/>
              </a:rPr>
              <a:t>(</a:t>
            </a:r>
            <a:r>
              <a:rPr lang="en-US" sz="2000" dirty="0">
                <a:solidFill>
                  <a:srgbClr val="E0E2E4"/>
                </a:solidFill>
                <a:latin typeface="Menlo"/>
              </a:rPr>
              <a:t>style</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setContentText</a:t>
            </a:r>
            <a:r>
              <a:rPr lang="en-US" sz="2000" dirty="0">
                <a:solidFill>
                  <a:srgbClr val="E8E2B7"/>
                </a:solidFill>
                <a:latin typeface="Menlo"/>
              </a:rPr>
              <a:t>(</a:t>
            </a:r>
            <a:r>
              <a:rPr lang="en-US" sz="2000" dirty="0">
                <a:solidFill>
                  <a:srgbClr val="EC7600"/>
                </a:solidFill>
                <a:latin typeface="Menlo"/>
              </a:rPr>
              <a:t>"Mouth Watering!"</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extend</a:t>
            </a:r>
            <a:r>
              <a:rPr lang="en-US" sz="2000" dirty="0">
                <a:solidFill>
                  <a:srgbClr val="E8E2B7"/>
                </a:solidFill>
                <a:latin typeface="Menlo"/>
              </a:rPr>
              <a:t>(</a:t>
            </a:r>
            <a:r>
              <a:rPr lang="en-US" sz="2000" dirty="0">
                <a:solidFill>
                  <a:srgbClr val="93C763"/>
                </a:solidFill>
                <a:latin typeface="Menlo"/>
              </a:rPr>
              <a:t>new </a:t>
            </a:r>
            <a:r>
              <a:rPr lang="en-US" sz="2000" dirty="0">
                <a:solidFill>
                  <a:srgbClr val="E0E2E4"/>
                </a:solidFill>
                <a:latin typeface="Menlo"/>
              </a:rPr>
              <a:t>NotificationCompat</a:t>
            </a:r>
            <a:r>
              <a:rPr lang="en-US" sz="2000" dirty="0">
                <a:solidFill>
                  <a:srgbClr val="E8E2B7"/>
                </a:solidFill>
                <a:latin typeface="Menlo"/>
              </a:rPr>
              <a:t>.</a:t>
            </a:r>
            <a:r>
              <a:rPr lang="en-US" sz="2000" dirty="0">
                <a:solidFill>
                  <a:srgbClr val="E0E2E4"/>
                </a:solidFill>
                <a:latin typeface="Menlo"/>
              </a:rPr>
              <a:t>WearableExtender</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setBackground</a:t>
            </a:r>
            <a:r>
              <a:rPr lang="en-US" sz="2000" dirty="0" smtClean="0">
                <a:solidFill>
                  <a:srgbClr val="E8E2B7"/>
                </a:solidFill>
                <a:latin typeface="Menlo"/>
              </a:rPr>
              <a:t>(</a:t>
            </a:r>
            <a:r>
              <a:rPr lang="en-US" sz="2000" dirty="0" smtClean="0">
                <a:solidFill>
                  <a:srgbClr val="678CB1"/>
                </a:solidFill>
                <a:latin typeface="Menlo"/>
              </a:rPr>
              <a:t>penangLaksaBitmap</a:t>
            </a:r>
            <a:r>
              <a:rPr lang="en-US" sz="2000" dirty="0" smtClean="0">
                <a:solidFill>
                  <a:srgbClr val="E8E2B7"/>
                </a:solidFill>
                <a:latin typeface="Menlo"/>
              </a:rPr>
              <a:t>)</a:t>
            </a:r>
            <a:r>
              <a:rPr lang="en-US" sz="2000" dirty="0">
                <a:solidFill>
                  <a:srgbClr val="E8E2B7"/>
                </a:solidFill>
                <a:latin typeface="Menlo"/>
              </a:rPr>
              <a:t/>
            </a:r>
            <a:br>
              <a:rPr lang="en-US" sz="2000" dirty="0">
                <a:solidFill>
                  <a:srgbClr val="E8E2B7"/>
                </a:solidFill>
                <a:latin typeface="Menlo"/>
              </a:rPr>
            </a:br>
            <a:r>
              <a:rPr lang="en-US" sz="2000" dirty="0" smtClean="0">
                <a:solidFill>
                  <a:srgbClr val="E8E2B7"/>
                </a:solidFill>
                <a:latin typeface="Menlo"/>
              </a:rPr>
              <a:t>        .</a:t>
            </a:r>
            <a:r>
              <a:rPr lang="en-US" sz="2000" dirty="0" smtClean="0">
                <a:solidFill>
                  <a:srgbClr val="E0E2E4"/>
                </a:solidFill>
                <a:latin typeface="Menlo"/>
              </a:rPr>
              <a:t>build</a:t>
            </a:r>
            <a:r>
              <a:rPr lang="en-US" sz="2000" dirty="0" smtClean="0">
                <a:solidFill>
                  <a:srgbClr val="E8E2B7"/>
                </a:solidFill>
                <a:latin typeface="Menlo"/>
              </a:rPr>
              <a:t>();</a:t>
            </a:r>
          </a:p>
          <a:p>
            <a:pPr marL="0" indent="0">
              <a:buNone/>
            </a:pPr>
            <a:endParaRPr lang="en-US" sz="2000" dirty="0" smtClean="0">
              <a:solidFill>
                <a:srgbClr val="E8E2B7"/>
              </a:solidFill>
              <a:latin typeface="Menlo"/>
            </a:endParaRPr>
          </a:p>
          <a:p>
            <a:pPr marL="0" indent="0">
              <a:buNone/>
            </a:pPr>
            <a:endParaRPr lang="en-US" sz="2000" dirty="0">
              <a:solidFill>
                <a:srgbClr val="E8E2B7"/>
              </a:solidFill>
              <a:latin typeface="Menlo"/>
            </a:endParaRPr>
          </a:p>
        </p:txBody>
      </p:sp>
    </p:spTree>
    <p:extLst>
      <p:ext uri="{BB962C8B-B14F-4D97-AF65-F5344CB8AC3E}">
        <p14:creationId xmlns:p14="http://schemas.microsoft.com/office/powerpoint/2010/main" val="4256753517"/>
      </p:ext>
    </p:extLst>
  </p:cSld>
  <p:clrMapOvr>
    <a:masterClrMapping/>
  </p:clrMapOvr>
  <mc:AlternateContent xmlns:mc="http://schemas.openxmlformats.org/markup-compatibility/2006">
    <mc:Choice xmlns:p14="http://schemas.microsoft.com/office/powerpoint/2010/main" Requires="p14">
      <p:transition spd="med" p14:dur="600" advTm="61249">
        <p:fade/>
      </p:transition>
    </mc:Choice>
    <mc:Fallback>
      <p:transition xmlns:p14="http://schemas.microsoft.com/office/powerpoint/2010/main" spd="med" advTm="61249">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Pages</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pPr marL="0" indent="0">
              <a:buNone/>
            </a:pPr>
            <a:r>
              <a:rPr lang="en-US" sz="2000" dirty="0">
                <a:solidFill>
                  <a:srgbClr val="678CB1"/>
                </a:solidFill>
                <a:latin typeface="Menlo"/>
              </a:rPr>
              <a:t>builder1 = </a:t>
            </a:r>
            <a:r>
              <a:rPr lang="en-US" sz="2000" dirty="0">
                <a:solidFill>
                  <a:srgbClr val="E0E2E4"/>
                </a:solidFill>
                <a:latin typeface="Menlo"/>
              </a:rPr>
              <a:t>createNotification</a:t>
            </a:r>
            <a:r>
              <a:rPr lang="en-US" sz="2000" dirty="0">
                <a:solidFill>
                  <a:srgbClr val="E8E2B7"/>
                </a:solidFill>
                <a:latin typeface="Menlo"/>
              </a:rPr>
              <a:t>(</a:t>
            </a:r>
            <a:r>
              <a:rPr lang="en-US" sz="2000" dirty="0">
                <a:solidFill>
                  <a:srgbClr val="EC7600"/>
                </a:solidFill>
                <a:latin typeface="Menlo"/>
              </a:rPr>
              <a:t>“Don’t forget to try Penang Laksa!”</a:t>
            </a:r>
            <a:r>
              <a:rPr lang="en-US" sz="2000" dirty="0">
                <a:solidFill>
                  <a:srgbClr val="E8E2B7"/>
                </a:solidFill>
                <a:latin typeface="Menlo"/>
              </a:rPr>
              <a:t>)</a:t>
            </a:r>
            <a:r>
              <a:rPr lang="en-US" sz="2000" dirty="0" smtClean="0">
                <a:solidFill>
                  <a:srgbClr val="E8E2B7"/>
                </a:solidFill>
                <a:latin typeface="Menlo"/>
              </a:rPr>
              <a:t>;</a:t>
            </a:r>
          </a:p>
          <a:p>
            <a:pPr marL="0" indent="0">
              <a:buNone/>
            </a:pPr>
            <a:endParaRPr lang="en-US" sz="2000" dirty="0" smtClean="0">
              <a:solidFill>
                <a:srgbClr val="E8E2B7"/>
              </a:solidFill>
              <a:latin typeface="Menlo"/>
            </a:endParaRPr>
          </a:p>
          <a:p>
            <a:pPr marL="0" indent="0">
              <a:buNone/>
            </a:pPr>
            <a:r>
              <a:rPr lang="en-US" sz="2000" dirty="0" smtClean="0">
                <a:solidFill>
                  <a:srgbClr val="E0E2E4"/>
                </a:solidFill>
                <a:latin typeface="Menlo"/>
              </a:rPr>
              <a:t>wearableExtender </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93C763"/>
                </a:solidFill>
                <a:latin typeface="Menlo"/>
              </a:rPr>
              <a:t>new </a:t>
            </a:r>
            <a:r>
              <a:rPr lang="en-US" sz="2000" dirty="0">
                <a:solidFill>
                  <a:srgbClr val="E0E2E4"/>
                </a:solidFill>
                <a:latin typeface="Menlo"/>
              </a:rPr>
              <a:t>NotificationCompat</a:t>
            </a:r>
            <a:r>
              <a:rPr lang="en-US" sz="2000" dirty="0">
                <a:solidFill>
                  <a:srgbClr val="E8E2B7"/>
                </a:solidFill>
                <a:latin typeface="Menlo"/>
              </a:rPr>
              <a:t>.</a:t>
            </a:r>
            <a:r>
              <a:rPr lang="en-US" sz="2000" dirty="0">
                <a:solidFill>
                  <a:srgbClr val="E0E2E4"/>
                </a:solidFill>
                <a:latin typeface="Menlo"/>
              </a:rPr>
              <a:t>WearableExtender</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setHintHideIcon</a:t>
            </a:r>
            <a:r>
              <a:rPr lang="en-US" sz="2000" dirty="0">
                <a:solidFill>
                  <a:srgbClr val="E8E2B7"/>
                </a:solidFill>
                <a:latin typeface="Menlo"/>
              </a:rPr>
              <a:t>(</a:t>
            </a:r>
            <a:r>
              <a:rPr lang="en-US" sz="2000" dirty="0">
                <a:solidFill>
                  <a:srgbClr val="93C763"/>
                </a:solidFill>
                <a:latin typeface="Menlo"/>
              </a:rPr>
              <a:t>true</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setBackground</a:t>
            </a:r>
            <a:r>
              <a:rPr lang="en-US" sz="2000" dirty="0">
                <a:solidFill>
                  <a:srgbClr val="E8E2B7"/>
                </a:solidFill>
                <a:latin typeface="Menlo"/>
              </a:rPr>
              <a:t>(</a:t>
            </a:r>
            <a:r>
              <a:rPr lang="en-US" sz="2000" dirty="0" smtClean="0">
                <a:solidFill>
                  <a:srgbClr val="678CB1"/>
                </a:solidFill>
                <a:latin typeface="Menlo"/>
              </a:rPr>
              <a:t>mainbgBitmap</a:t>
            </a:r>
            <a:r>
              <a:rPr lang="en-US" sz="2000" dirty="0" smtClean="0">
                <a:solidFill>
                  <a:srgbClr val="E8E2B7"/>
                </a:solidFill>
                <a:latin typeface="Menlo"/>
              </a:rPr>
              <a:t>)</a:t>
            </a:r>
            <a:r>
              <a:rPr lang="en-US" sz="2000" dirty="0">
                <a:solidFill>
                  <a:srgbClr val="E8E2B7"/>
                </a:solidFill>
                <a:latin typeface="Menlo"/>
              </a:rPr>
              <a:t/>
            </a:r>
            <a:br>
              <a:rPr lang="en-US" sz="2000" dirty="0">
                <a:solidFill>
                  <a:srgbClr val="E8E2B7"/>
                </a:solidFill>
                <a:latin typeface="Menlo"/>
              </a:rPr>
            </a:br>
            <a:r>
              <a:rPr lang="en-US" sz="2000" dirty="0" smtClean="0">
                <a:solidFill>
                  <a:srgbClr val="E8E2B7"/>
                </a:solidFill>
                <a:latin typeface="Menlo"/>
              </a:rPr>
              <a:t>                </a:t>
            </a:r>
            <a:r>
              <a:rPr lang="en-US" sz="2000" dirty="0">
                <a:solidFill>
                  <a:srgbClr val="E8E2B7"/>
                </a:solidFill>
                <a:latin typeface="Menlo"/>
              </a:rPr>
              <a:t>.</a:t>
            </a:r>
            <a:r>
              <a:rPr lang="en-US" sz="2000" dirty="0">
                <a:solidFill>
                  <a:srgbClr val="E0E2E4"/>
                </a:solidFill>
                <a:latin typeface="Menlo"/>
              </a:rPr>
              <a:t>addPage</a:t>
            </a:r>
            <a:r>
              <a:rPr lang="en-US" sz="2000" dirty="0" smtClean="0">
                <a:solidFill>
                  <a:srgbClr val="E8E2B7"/>
                </a:solidFill>
                <a:latin typeface="Menlo"/>
              </a:rPr>
              <a:t>(pageNotif);</a:t>
            </a:r>
          </a:p>
          <a:p>
            <a:pPr marL="0" indent="0">
              <a:buNone/>
            </a:pPr>
            <a:endParaRPr lang="en-US" sz="2000" dirty="0" smtClean="0">
              <a:solidFill>
                <a:srgbClr val="E8E2B7"/>
              </a:solidFill>
              <a:latin typeface="Menlo"/>
            </a:endParaRPr>
          </a:p>
          <a:p>
            <a:pPr marL="0" indent="0">
              <a:buNone/>
            </a:pPr>
            <a:r>
              <a:rPr lang="en-US" sz="2000" dirty="0" smtClean="0">
                <a:solidFill>
                  <a:srgbClr val="678CB1"/>
                </a:solidFill>
                <a:latin typeface="Menlo"/>
              </a:rPr>
              <a:t>builder1</a:t>
            </a:r>
            <a:r>
              <a:rPr lang="en-US" sz="2000" dirty="0" smtClean="0">
                <a:solidFill>
                  <a:srgbClr val="E8E2B7"/>
                </a:solidFill>
                <a:latin typeface="Menlo"/>
              </a:rPr>
              <a:t>.</a:t>
            </a:r>
            <a:r>
              <a:rPr lang="en-US" sz="2000" dirty="0">
                <a:solidFill>
                  <a:srgbClr val="E0E2E4"/>
                </a:solidFill>
                <a:latin typeface="Menlo"/>
              </a:rPr>
              <a:t>extend</a:t>
            </a:r>
            <a:r>
              <a:rPr lang="en-US" sz="2000" dirty="0">
                <a:solidFill>
                  <a:srgbClr val="E8E2B7"/>
                </a:solidFill>
                <a:latin typeface="Menlo"/>
              </a:rPr>
              <a:t>(</a:t>
            </a:r>
            <a:r>
              <a:rPr lang="en-US" sz="2000" dirty="0">
                <a:solidFill>
                  <a:srgbClr val="E0E2E4"/>
                </a:solidFill>
                <a:latin typeface="Menlo"/>
              </a:rPr>
              <a:t>wearableExtender</a:t>
            </a:r>
            <a:r>
              <a:rPr lang="en-US" sz="2000" dirty="0">
                <a:solidFill>
                  <a:srgbClr val="E8E2B7"/>
                </a:solidFill>
                <a:latin typeface="Menlo"/>
              </a:rPr>
              <a:t>)</a:t>
            </a:r>
            <a:r>
              <a:rPr lang="en-US" sz="2000" dirty="0" smtClean="0">
                <a:solidFill>
                  <a:srgbClr val="E8E2B7"/>
                </a:solidFill>
                <a:latin typeface="Menlo"/>
              </a:rPr>
              <a:t>;</a:t>
            </a:r>
          </a:p>
          <a:p>
            <a:pPr marL="0" indent="0">
              <a:buNone/>
            </a:pPr>
            <a:r>
              <a:rPr lang="en-US" sz="2000" dirty="0">
                <a:solidFill>
                  <a:srgbClr val="E0E2E4"/>
                </a:solidFill>
                <a:latin typeface="Menlo"/>
              </a:rPr>
              <a:t>notificationMgr</a:t>
            </a:r>
            <a:r>
              <a:rPr lang="en-US" sz="2000" dirty="0">
                <a:solidFill>
                  <a:srgbClr val="E8E2B7"/>
                </a:solidFill>
                <a:latin typeface="Menlo"/>
              </a:rPr>
              <a:t>.</a:t>
            </a:r>
            <a:r>
              <a:rPr lang="en-US" sz="2000" dirty="0">
                <a:solidFill>
                  <a:srgbClr val="E0E2E4"/>
                </a:solidFill>
                <a:latin typeface="Menlo"/>
              </a:rPr>
              <a:t>notify</a:t>
            </a:r>
            <a:r>
              <a:rPr lang="en-US" sz="2000" dirty="0">
                <a:solidFill>
                  <a:srgbClr val="E8E2B7"/>
                </a:solidFill>
                <a:latin typeface="Menlo"/>
              </a:rPr>
              <a:t>(</a:t>
            </a:r>
            <a:r>
              <a:rPr lang="en-US" sz="2000" dirty="0">
                <a:solidFill>
                  <a:srgbClr val="FFCD22"/>
                </a:solidFill>
                <a:latin typeface="Menlo"/>
              </a:rPr>
              <a:t>0</a:t>
            </a:r>
            <a:r>
              <a:rPr lang="en-US" sz="2000" dirty="0">
                <a:solidFill>
                  <a:srgbClr val="E8E2B7"/>
                </a:solidFill>
                <a:latin typeface="Menlo"/>
              </a:rPr>
              <a:t>, </a:t>
            </a:r>
            <a:r>
              <a:rPr lang="en-US" sz="2000" dirty="0" smtClean="0">
                <a:solidFill>
                  <a:srgbClr val="678CB1"/>
                </a:solidFill>
                <a:latin typeface="Menlo"/>
              </a:rPr>
              <a:t>builder1</a:t>
            </a:r>
            <a:r>
              <a:rPr lang="en-US" sz="2000" dirty="0" smtClean="0">
                <a:solidFill>
                  <a:srgbClr val="E0E2E4"/>
                </a:solidFill>
                <a:latin typeface="Menlo"/>
              </a:rPr>
              <a:t>.</a:t>
            </a:r>
            <a:r>
              <a:rPr lang="en-US" sz="2000" dirty="0">
                <a:solidFill>
                  <a:srgbClr val="E0E2E4"/>
                </a:solidFill>
                <a:latin typeface="Menlo"/>
              </a:rPr>
              <a:t>build()</a:t>
            </a:r>
            <a:r>
              <a:rPr lang="en-US" sz="2000" dirty="0">
                <a:solidFill>
                  <a:srgbClr val="E8E2B7"/>
                </a:solidFill>
                <a:latin typeface="Menlo"/>
              </a:rPr>
              <a:t>);</a:t>
            </a:r>
          </a:p>
          <a:p>
            <a:pPr marL="0" indent="0">
              <a:buNone/>
            </a:pPr>
            <a:endParaRPr lang="en-US" sz="2000" dirty="0">
              <a:solidFill>
                <a:srgbClr val="E8E2B7"/>
              </a:solidFill>
              <a:latin typeface="Menlo"/>
            </a:endParaRPr>
          </a:p>
          <a:p>
            <a:endParaRPr lang="en-US" sz="2000" dirty="0">
              <a:solidFill>
                <a:srgbClr val="E8E2B7"/>
              </a:solidFill>
              <a:latin typeface="Menlo"/>
            </a:endParaRPr>
          </a:p>
          <a:p>
            <a:pPr marL="0" indent="0">
              <a:buNone/>
            </a:pPr>
            <a:endParaRPr lang="en-US" sz="2000" dirty="0">
              <a:solidFill>
                <a:srgbClr val="E8E2B7"/>
              </a:solidFill>
              <a:latin typeface="Menlo"/>
            </a:endParaRPr>
          </a:p>
          <a:p>
            <a:pPr marL="0" indent="0">
              <a:buNone/>
            </a:pPr>
            <a:endParaRPr lang="en-US" sz="2000" dirty="0">
              <a:solidFill>
                <a:srgbClr val="E8E2B7"/>
              </a:solidFill>
              <a:latin typeface="Menlo"/>
            </a:endParaRPr>
          </a:p>
          <a:p>
            <a:pPr marL="0" indent="0">
              <a:buNone/>
            </a:pPr>
            <a:endParaRPr lang="en-US" sz="2000" dirty="0">
              <a:solidFill>
                <a:srgbClr val="E8E2B7"/>
              </a:solidFill>
              <a:latin typeface="Menlo"/>
            </a:endParaRPr>
          </a:p>
        </p:txBody>
      </p:sp>
    </p:spTree>
    <p:extLst>
      <p:ext uri="{BB962C8B-B14F-4D97-AF65-F5344CB8AC3E}">
        <p14:creationId xmlns:p14="http://schemas.microsoft.com/office/powerpoint/2010/main" val="1728216276"/>
      </p:ext>
    </p:extLst>
  </p:cSld>
  <p:clrMapOvr>
    <a:masterClrMapping/>
  </p:clrMapOvr>
  <mc:AlternateContent xmlns:mc="http://schemas.openxmlformats.org/markup-compatibility/2006">
    <mc:Choice xmlns:p14="http://schemas.microsoft.com/office/powerpoint/2010/main" Requires="p14">
      <p:transition spd="med" p14:dur="600" advTm="65957">
        <p:fade/>
      </p:transition>
    </mc:Choice>
    <mc:Fallback>
      <p:transition xmlns:p14="http://schemas.microsoft.com/office/powerpoint/2010/main" spd="med" advTm="65957">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6600" dirty="0" smtClean="0">
                <a:solidFill>
                  <a:srgbClr val="FFFFFF"/>
                </a:solidFill>
              </a:rPr>
              <a:t>Agenda</a:t>
            </a:r>
            <a:endParaRPr lang="en-US" sz="6600" dirty="0">
              <a:solidFill>
                <a:srgbClr val="FFFFFF"/>
              </a:solidFill>
            </a:endParaRPr>
          </a:p>
        </p:txBody>
      </p:sp>
      <p:sp>
        <p:nvSpPr>
          <p:cNvPr id="3" name="Content Placeholder 2"/>
          <p:cNvSpPr>
            <a:spLocks noGrp="1"/>
          </p:cNvSpPr>
          <p:nvPr>
            <p:ph idx="1"/>
          </p:nvPr>
        </p:nvSpPr>
        <p:spPr/>
        <p:txBody>
          <a:bodyPr>
            <a:normAutofit fontScale="92500" lnSpcReduction="20000"/>
          </a:bodyPr>
          <a:lstStyle/>
          <a:p>
            <a:r>
              <a:rPr lang="en-US" sz="4400" dirty="0" smtClean="0">
                <a:solidFill>
                  <a:schemeClr val="bg1">
                    <a:lumMod val="95000"/>
                  </a:schemeClr>
                </a:solidFill>
              </a:rPr>
              <a:t>Introduction to Android Wear</a:t>
            </a:r>
          </a:p>
          <a:p>
            <a:r>
              <a:rPr lang="en-US" sz="4400" dirty="0" smtClean="0">
                <a:solidFill>
                  <a:schemeClr val="bg1"/>
                </a:solidFill>
              </a:rPr>
              <a:t>Notifications</a:t>
            </a:r>
          </a:p>
          <a:p>
            <a:r>
              <a:rPr lang="en-US" sz="4400" dirty="0" smtClean="0">
                <a:solidFill>
                  <a:schemeClr val="bg1"/>
                </a:solidFill>
              </a:rPr>
              <a:t>Wearable Apps </a:t>
            </a:r>
          </a:p>
          <a:p>
            <a:r>
              <a:rPr lang="en-US" sz="4400" dirty="0" smtClean="0">
                <a:solidFill>
                  <a:schemeClr val="bg1"/>
                </a:solidFill>
              </a:rPr>
              <a:t>Watch Faces</a:t>
            </a:r>
          </a:p>
          <a:p>
            <a:r>
              <a:rPr lang="en-US" sz="4400" dirty="0" smtClean="0">
                <a:solidFill>
                  <a:schemeClr val="bg1"/>
                </a:solidFill>
              </a:rPr>
              <a:t>Demo</a:t>
            </a:r>
            <a:endParaRPr lang="en-US" sz="4400" dirty="0">
              <a:solidFill>
                <a:schemeClr val="bg1"/>
              </a:solidFill>
            </a:endParaRPr>
          </a:p>
        </p:txBody>
      </p:sp>
    </p:spTree>
    <p:extLst>
      <p:ext uri="{BB962C8B-B14F-4D97-AF65-F5344CB8AC3E}">
        <p14:creationId xmlns:p14="http://schemas.microsoft.com/office/powerpoint/2010/main" val="4272517212"/>
      </p:ext>
    </p:extLst>
  </p:cSld>
  <p:clrMapOvr>
    <a:masterClrMapping/>
  </p:clrMapOvr>
  <mc:AlternateContent xmlns:mc="http://schemas.openxmlformats.org/markup-compatibility/2006">
    <mc:Choice xmlns:p14="http://schemas.microsoft.com/office/powerpoint/2010/main" Requires="p14">
      <p:transition spd="med" p14:dur="600" advTm="35607">
        <p:fade/>
      </p:transition>
    </mc:Choice>
    <mc:Fallback>
      <p:transition xmlns:p14="http://schemas.microsoft.com/office/powerpoint/2010/main" spd="med" advTm="35607">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device-2014-11-10-162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771" y="260295"/>
            <a:ext cx="2621145" cy="4472677"/>
          </a:xfrm>
          <a:prstGeom prst="rect">
            <a:avLst/>
          </a:prstGeom>
        </p:spPr>
      </p:pic>
      <p:pic>
        <p:nvPicPr>
          <p:cNvPr id="2" name="Picture 1" descr="device-2014-11-10-18122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5916" y="320365"/>
            <a:ext cx="1629416" cy="1707706"/>
          </a:xfrm>
          <a:prstGeom prst="rect">
            <a:avLst/>
          </a:prstGeom>
        </p:spPr>
      </p:pic>
      <p:pic>
        <p:nvPicPr>
          <p:cNvPr id="3" name="Picture 2" descr="device-2014-11-10-181344.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43465" y="1681090"/>
            <a:ext cx="1602132" cy="1679111"/>
          </a:xfrm>
          <a:prstGeom prst="rect">
            <a:avLst/>
          </a:prstGeom>
        </p:spPr>
      </p:pic>
      <p:pic>
        <p:nvPicPr>
          <p:cNvPr id="4" name="Picture 3" descr="device-2014-11-10-18135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77281" y="3094177"/>
            <a:ext cx="1563664" cy="1638795"/>
          </a:xfrm>
          <a:prstGeom prst="rect">
            <a:avLst/>
          </a:prstGeom>
        </p:spPr>
      </p:pic>
      <p:sp>
        <p:nvSpPr>
          <p:cNvPr id="5" name="Curved Right Arrow 4"/>
          <p:cNvSpPr/>
          <p:nvPr/>
        </p:nvSpPr>
        <p:spPr>
          <a:xfrm>
            <a:off x="3994737" y="2368478"/>
            <a:ext cx="420238" cy="514886"/>
          </a:xfrm>
          <a:prstGeom prst="curv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tx1"/>
              </a:solidFill>
            </a:endParaRPr>
          </a:p>
        </p:txBody>
      </p:sp>
      <p:sp>
        <p:nvSpPr>
          <p:cNvPr id="9" name="Curved Right Arrow 8"/>
          <p:cNvSpPr/>
          <p:nvPr/>
        </p:nvSpPr>
        <p:spPr>
          <a:xfrm>
            <a:off x="5837345" y="3584977"/>
            <a:ext cx="420238" cy="514886"/>
          </a:xfrm>
          <a:prstGeom prst="curved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3226053485"/>
      </p:ext>
    </p:extLst>
  </p:cSld>
  <p:clrMapOvr>
    <a:masterClrMapping/>
  </p:clrMapOvr>
  <mc:AlternateContent xmlns:mc="http://schemas.openxmlformats.org/markup-compatibility/2006">
    <mc:Choice xmlns:p14="http://schemas.microsoft.com/office/powerpoint/2010/main" Requires="p14">
      <p:transition spd="med" p14:dur="600" advTm="27675">
        <p:fade/>
      </p:transition>
    </mc:Choice>
    <mc:Fallback>
      <p:transition xmlns:p14="http://schemas.microsoft.com/office/powerpoint/2010/main" spd="med" advTm="27675">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964081"/>
            <a:ext cx="6564373" cy="1200329"/>
          </a:xfrm>
          <a:prstGeom prst="rect">
            <a:avLst/>
          </a:prstGeom>
          <a:noFill/>
        </p:spPr>
        <p:txBody>
          <a:bodyPr wrap="square" rtlCol="0">
            <a:spAutoFit/>
          </a:bodyPr>
          <a:lstStyle/>
          <a:p>
            <a:pPr algn="ctr"/>
            <a:r>
              <a:rPr lang="en-US" sz="7200" dirty="0" smtClean="0">
                <a:solidFill>
                  <a:srgbClr val="F2F2F2"/>
                </a:solidFill>
                <a:latin typeface="Avenir Black"/>
                <a:cs typeface="Avenir Black"/>
              </a:rPr>
              <a:t>Replies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4166872764"/>
      </p:ext>
    </p:extLst>
  </p:cSld>
  <p:clrMapOvr>
    <a:masterClrMapping/>
  </p:clrMapOvr>
  <mc:AlternateContent xmlns:mc="http://schemas.openxmlformats.org/markup-compatibility/2006">
    <mc:Choice xmlns:p14="http://schemas.microsoft.com/office/powerpoint/2010/main" Requires="p14">
      <p:transition spd="med" p14:dur="600" advTm="12459">
        <p:fade/>
      </p:transition>
    </mc:Choice>
    <mc:Fallback>
      <p:transition xmlns:p14="http://schemas.microsoft.com/office/powerpoint/2010/main" spd="med" advTm="12459">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Replies</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r>
              <a:rPr lang="en-US" sz="2000" dirty="0">
                <a:solidFill>
                  <a:srgbClr val="678CB1"/>
                </a:solidFill>
                <a:latin typeface="Menlo"/>
              </a:rPr>
              <a:t>RemoteInput </a:t>
            </a:r>
            <a:r>
              <a:rPr lang="en-US" sz="2000" dirty="0">
                <a:solidFill>
                  <a:srgbClr val="E0E2E4"/>
                </a:solidFill>
                <a:latin typeface="Menlo"/>
              </a:rPr>
              <a:t>remoteInput </a:t>
            </a:r>
            <a:r>
              <a:rPr lang="en-US" sz="2000" dirty="0">
                <a:solidFill>
                  <a:srgbClr val="E8E2B7"/>
                </a:solidFill>
                <a:latin typeface="Menlo"/>
              </a:rPr>
              <a:t>= </a:t>
            </a:r>
            <a:r>
              <a:rPr lang="en-US" sz="2000" dirty="0">
                <a:solidFill>
                  <a:srgbClr val="93C763"/>
                </a:solidFill>
                <a:latin typeface="Menlo"/>
              </a:rPr>
              <a:t>new </a:t>
            </a:r>
            <a:r>
              <a:rPr lang="en-US" sz="2000" dirty="0">
                <a:solidFill>
                  <a:srgbClr val="E0E2E4"/>
                </a:solidFill>
                <a:latin typeface="Menlo"/>
              </a:rPr>
              <a:t>RemoteInput</a:t>
            </a:r>
            <a:r>
              <a:rPr lang="en-US" sz="2000" dirty="0">
                <a:solidFill>
                  <a:srgbClr val="E8E2B7"/>
                </a:solidFill>
                <a:latin typeface="Menlo"/>
              </a:rPr>
              <a:t>.</a:t>
            </a:r>
            <a:r>
              <a:rPr lang="en-US" sz="2000" dirty="0">
                <a:solidFill>
                  <a:srgbClr val="E0E2E4"/>
                </a:solidFill>
                <a:latin typeface="Menlo"/>
              </a:rPr>
              <a:t>Builder</a:t>
            </a:r>
            <a:r>
              <a:rPr lang="en-US" sz="2000" dirty="0" smtClean="0">
                <a:solidFill>
                  <a:srgbClr val="E8E2B7"/>
                </a:solidFill>
                <a:latin typeface="Menlo"/>
              </a:rPr>
              <a:t>(</a:t>
            </a:r>
            <a:r>
              <a:rPr lang="en-US" sz="2000" dirty="0">
                <a:solidFill>
                  <a:srgbClr val="EC7600"/>
                </a:solidFill>
                <a:latin typeface="Menlo"/>
              </a:rPr>
              <a:t>"</a:t>
            </a:r>
            <a:r>
              <a:rPr lang="en-US" sz="2000" dirty="0" smtClean="0">
                <a:solidFill>
                  <a:srgbClr val="EC7600"/>
                </a:solidFill>
                <a:latin typeface="Menlo"/>
              </a:rPr>
              <a:t>extra_voice_reply”</a:t>
            </a:r>
            <a:r>
              <a:rPr lang="en-US" sz="2000" dirty="0" smtClean="0">
                <a:solidFill>
                  <a:srgbClr val="E8E2B7"/>
                </a:solidFill>
                <a:latin typeface="Menlo"/>
              </a:rPr>
              <a:t>)</a:t>
            </a:r>
            <a:r>
              <a:rPr lang="en-US" sz="2000" dirty="0">
                <a:solidFill>
                  <a:srgbClr val="E8E2B7"/>
                </a:solidFill>
                <a:latin typeface="Menlo"/>
              </a:rPr>
              <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setLabel</a:t>
            </a:r>
            <a:r>
              <a:rPr lang="en-US" sz="2000" dirty="0">
                <a:solidFill>
                  <a:srgbClr val="E8E2B7"/>
                </a:solidFill>
                <a:latin typeface="Menlo"/>
              </a:rPr>
              <a:t>(</a:t>
            </a:r>
            <a:r>
              <a:rPr lang="en-US" sz="2000" dirty="0">
                <a:solidFill>
                  <a:srgbClr val="EC7600"/>
                </a:solidFill>
                <a:latin typeface="Menlo"/>
              </a:rPr>
              <a:t>"What do you think?"</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setChoices</a:t>
            </a:r>
            <a:r>
              <a:rPr lang="en-US" sz="2000" dirty="0">
                <a:solidFill>
                  <a:srgbClr val="E8E2B7"/>
                </a:solidFill>
                <a:latin typeface="Menlo"/>
              </a:rPr>
              <a:t>(</a:t>
            </a:r>
            <a:r>
              <a:rPr lang="en-US" sz="2000" dirty="0">
                <a:solidFill>
                  <a:srgbClr val="93C763"/>
                </a:solidFill>
                <a:latin typeface="Menlo"/>
              </a:rPr>
              <a:t>new </a:t>
            </a:r>
            <a:r>
              <a:rPr lang="en-US" sz="2000" dirty="0">
                <a:solidFill>
                  <a:srgbClr val="678CB1"/>
                </a:solidFill>
                <a:latin typeface="Menlo"/>
              </a:rPr>
              <a:t>String</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C7600"/>
                </a:solidFill>
                <a:latin typeface="Menlo"/>
              </a:rPr>
              <a:t>"Awesome"</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C7600"/>
                </a:solidFill>
                <a:latin typeface="Menlo"/>
              </a:rPr>
              <a:t>"Shiok!"</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C7600"/>
                </a:solidFill>
                <a:latin typeface="Menlo"/>
              </a:rPr>
              <a:t>"Nom nom nom!"</a:t>
            </a:r>
            <a:br>
              <a:rPr lang="en-US" sz="2000" dirty="0">
                <a:solidFill>
                  <a:srgbClr val="EC7600"/>
                </a:solidFill>
                <a:latin typeface="Menlo"/>
              </a:rPr>
            </a:br>
            <a:r>
              <a:rPr lang="en-US" sz="2000" dirty="0">
                <a:solidFill>
                  <a:srgbClr val="EC7600"/>
                </a:solidFill>
                <a:latin typeface="Menlo"/>
              </a:rPr>
              <a:t>        </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a:solidFill>
                  <a:srgbClr val="E0E2E4"/>
                </a:solidFill>
                <a:latin typeface="Menlo"/>
              </a:rPr>
              <a:t>build</a:t>
            </a:r>
            <a:r>
              <a:rPr lang="en-US" sz="2000" dirty="0">
                <a:solidFill>
                  <a:srgbClr val="E8E2B7"/>
                </a:solidFill>
                <a:latin typeface="Menlo"/>
              </a:rPr>
              <a:t>();</a:t>
            </a:r>
            <a:br>
              <a:rPr lang="en-US" sz="2000" dirty="0">
                <a:solidFill>
                  <a:srgbClr val="E8E2B7"/>
                </a:solidFill>
                <a:latin typeface="Menlo"/>
              </a:rPr>
            </a:br>
            <a:endParaRPr lang="en-US" sz="2000" dirty="0">
              <a:solidFill>
                <a:srgbClr val="E8E2B7"/>
              </a:solidFill>
              <a:latin typeface="Menlo"/>
            </a:endParaRPr>
          </a:p>
        </p:txBody>
      </p:sp>
    </p:spTree>
    <p:extLst>
      <p:ext uri="{BB962C8B-B14F-4D97-AF65-F5344CB8AC3E}">
        <p14:creationId xmlns:p14="http://schemas.microsoft.com/office/powerpoint/2010/main" val="2727575606"/>
      </p:ext>
    </p:extLst>
  </p:cSld>
  <p:clrMapOvr>
    <a:masterClrMapping/>
  </p:clrMapOvr>
  <mc:AlternateContent xmlns:mc="http://schemas.openxmlformats.org/markup-compatibility/2006">
    <mc:Choice xmlns:p14="http://schemas.microsoft.com/office/powerpoint/2010/main" Requires="p14">
      <p:transition spd="med" p14:dur="600" advTm="41181">
        <p:fade/>
      </p:transition>
    </mc:Choice>
    <mc:Fallback>
      <p:transition xmlns:p14="http://schemas.microsoft.com/office/powerpoint/2010/main" spd="med" advTm="41181">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Replies</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pPr marL="0" indent="0">
              <a:buNone/>
            </a:pPr>
            <a:r>
              <a:rPr lang="en-US" sz="2000" dirty="0" smtClean="0">
                <a:solidFill>
                  <a:srgbClr val="678CB1"/>
                </a:solidFill>
                <a:latin typeface="Menlo"/>
              </a:rPr>
              <a:t>Action </a:t>
            </a:r>
            <a:r>
              <a:rPr lang="en-US" sz="2000" dirty="0">
                <a:solidFill>
                  <a:srgbClr val="E0E2E4"/>
                </a:solidFill>
                <a:latin typeface="Menlo"/>
              </a:rPr>
              <a:t>action </a:t>
            </a:r>
            <a:r>
              <a:rPr lang="en-US" sz="2000" dirty="0" smtClean="0">
                <a:solidFill>
                  <a:srgbClr val="E8E2B7"/>
                </a:solidFill>
                <a:latin typeface="Menlo"/>
              </a:rPr>
              <a:t>= </a:t>
            </a:r>
            <a:r>
              <a:rPr lang="en-US" sz="2000" dirty="0" smtClean="0">
                <a:solidFill>
                  <a:srgbClr val="93C763"/>
                </a:solidFill>
                <a:latin typeface="Menlo"/>
              </a:rPr>
              <a:t>new </a:t>
            </a:r>
            <a:r>
              <a:rPr lang="en-US" sz="2000" dirty="0" smtClean="0">
                <a:solidFill>
                  <a:srgbClr val="E0E2E4"/>
                </a:solidFill>
                <a:latin typeface="Menlo"/>
              </a:rPr>
              <a:t>Action</a:t>
            </a:r>
            <a:r>
              <a:rPr lang="en-US" sz="2000" dirty="0" smtClean="0">
                <a:solidFill>
                  <a:srgbClr val="E8E2B7"/>
                </a:solidFill>
                <a:latin typeface="Menlo"/>
              </a:rPr>
              <a:t>.</a:t>
            </a:r>
            <a:r>
              <a:rPr lang="en-US" sz="2000" dirty="0" smtClean="0">
                <a:solidFill>
                  <a:srgbClr val="E0E2E4"/>
                </a:solidFill>
                <a:latin typeface="Menlo"/>
              </a:rPr>
              <a:t>Builder</a:t>
            </a:r>
            <a:r>
              <a:rPr lang="en-US" sz="2000" dirty="0" smtClean="0">
                <a:solidFill>
                  <a:srgbClr val="E8E2B7"/>
                </a:solidFill>
                <a:latin typeface="Menlo"/>
              </a:rPr>
              <a:t>(</a:t>
            </a:r>
            <a:r>
              <a:rPr lang="en-US" sz="2000" dirty="0" smtClean="0">
                <a:solidFill>
                  <a:srgbClr val="678CB1"/>
                </a:solidFill>
                <a:latin typeface="Menlo"/>
              </a:rPr>
              <a:t>replyIcon</a:t>
            </a:r>
            <a:r>
              <a:rPr lang="en-US" sz="2000" dirty="0" smtClean="0">
                <a:solidFill>
                  <a:srgbClr val="E8E2B7"/>
                </a:solidFill>
                <a:latin typeface="Menlo"/>
              </a:rPr>
              <a:t>,</a:t>
            </a:r>
            <a:r>
              <a:rPr lang="en-US" sz="2000" dirty="0" smtClean="0">
                <a:solidFill>
                  <a:srgbClr val="EC7600"/>
                </a:solidFill>
                <a:latin typeface="Menlo"/>
              </a:rPr>
              <a:t>"Reply”</a:t>
            </a:r>
            <a:r>
              <a:rPr lang="en-US" sz="2000" dirty="0" smtClean="0">
                <a:solidFill>
                  <a:srgbClr val="E8E2B7"/>
                </a:solidFill>
                <a:latin typeface="Menlo"/>
              </a:rPr>
              <a:t>, 									</a:t>
            </a:r>
            <a:r>
              <a:rPr lang="en-US" sz="2000" dirty="0" smtClean="0">
                <a:solidFill>
                  <a:srgbClr val="E0E2E4"/>
                </a:solidFill>
                <a:latin typeface="Menlo"/>
              </a:rPr>
              <a:t>replyPendingIntent</a:t>
            </a:r>
            <a:r>
              <a:rPr lang="en-US" sz="2000" dirty="0">
                <a:solidFill>
                  <a:srgbClr val="E8E2B7"/>
                </a:solidFill>
                <a:latin typeface="Menlo"/>
              </a:rPr>
              <a:t>)</a:t>
            </a:r>
            <a:br>
              <a:rPr lang="en-US" sz="2000" dirty="0">
                <a:solidFill>
                  <a:srgbClr val="E8E2B7"/>
                </a:solidFill>
                <a:latin typeface="Menlo"/>
              </a:rPr>
            </a:br>
            <a:r>
              <a:rPr lang="en-US" sz="2000" dirty="0" smtClean="0">
                <a:solidFill>
                  <a:srgbClr val="E8E2B7"/>
                </a:solidFill>
                <a:latin typeface="Menlo"/>
              </a:rPr>
              <a:t>						.</a:t>
            </a:r>
            <a:r>
              <a:rPr lang="en-US" sz="2000" dirty="0">
                <a:solidFill>
                  <a:srgbClr val="E0E2E4"/>
                </a:solidFill>
                <a:latin typeface="Menlo"/>
              </a:rPr>
              <a:t>addRemoteInput</a:t>
            </a:r>
            <a:r>
              <a:rPr lang="en-US" sz="2000" dirty="0">
                <a:solidFill>
                  <a:srgbClr val="E8E2B7"/>
                </a:solidFill>
                <a:latin typeface="Menlo"/>
              </a:rPr>
              <a:t>(</a:t>
            </a:r>
            <a:r>
              <a:rPr lang="en-US" sz="2000" dirty="0">
                <a:solidFill>
                  <a:srgbClr val="E0E2E4"/>
                </a:solidFill>
                <a:latin typeface="Menlo"/>
              </a:rPr>
              <a:t>remoteInput</a:t>
            </a:r>
            <a:r>
              <a:rPr lang="en-US" sz="2000" dirty="0">
                <a:solidFill>
                  <a:srgbClr val="E8E2B7"/>
                </a:solidFill>
                <a:latin typeface="Menlo"/>
              </a:rPr>
              <a:t>)</a:t>
            </a:r>
            <a:br>
              <a:rPr lang="en-US" sz="2000" dirty="0">
                <a:solidFill>
                  <a:srgbClr val="E8E2B7"/>
                </a:solidFill>
                <a:latin typeface="Menlo"/>
              </a:rPr>
            </a:br>
            <a:r>
              <a:rPr lang="en-US" sz="2000" dirty="0" smtClean="0">
                <a:solidFill>
                  <a:srgbClr val="E8E2B7"/>
                </a:solidFill>
                <a:latin typeface="Menlo"/>
              </a:rPr>
              <a:t>						.</a:t>
            </a:r>
            <a:r>
              <a:rPr lang="en-US" sz="2000" dirty="0">
                <a:solidFill>
                  <a:srgbClr val="E0E2E4"/>
                </a:solidFill>
                <a:latin typeface="Menlo"/>
              </a:rPr>
              <a:t>build</a:t>
            </a:r>
            <a:r>
              <a:rPr lang="en-US" sz="2000" dirty="0">
                <a:solidFill>
                  <a:srgbClr val="E8E2B7"/>
                </a:solidFill>
                <a:latin typeface="Menlo"/>
              </a:rPr>
              <a:t>()</a:t>
            </a:r>
            <a:r>
              <a:rPr lang="en-US" sz="2000" dirty="0" smtClean="0">
                <a:solidFill>
                  <a:srgbClr val="E8E2B7"/>
                </a:solidFill>
                <a:latin typeface="Menlo"/>
              </a:rPr>
              <a:t>;</a:t>
            </a:r>
          </a:p>
          <a:p>
            <a:pPr marL="0" indent="0">
              <a:buNone/>
            </a:pPr>
            <a:endParaRPr lang="en-US" sz="2000" dirty="0">
              <a:solidFill>
                <a:srgbClr val="E8E2B7"/>
              </a:solidFill>
              <a:latin typeface="Menlo"/>
            </a:endParaRPr>
          </a:p>
          <a:p>
            <a:pPr marL="0" indent="0">
              <a:buNone/>
            </a:pPr>
            <a:r>
              <a:rPr lang="en-US" sz="2000" dirty="0">
                <a:solidFill>
                  <a:srgbClr val="678CB1"/>
                </a:solidFill>
                <a:latin typeface="Menlo"/>
              </a:rPr>
              <a:t>builder1 = </a:t>
            </a:r>
            <a:r>
              <a:rPr lang="en-US" sz="2000" dirty="0">
                <a:solidFill>
                  <a:srgbClr val="E0E2E4"/>
                </a:solidFill>
                <a:latin typeface="Menlo"/>
              </a:rPr>
              <a:t>createNotification</a:t>
            </a:r>
            <a:r>
              <a:rPr lang="en-US" sz="2000" dirty="0">
                <a:solidFill>
                  <a:srgbClr val="E8E2B7"/>
                </a:solidFill>
                <a:latin typeface="Menlo"/>
              </a:rPr>
              <a:t>(</a:t>
            </a:r>
            <a:r>
              <a:rPr lang="en-US" sz="2000" dirty="0">
                <a:solidFill>
                  <a:srgbClr val="EC7600"/>
                </a:solidFill>
                <a:latin typeface="Menlo"/>
              </a:rPr>
              <a:t>“Don’t forget to try Penang Laksa!”</a:t>
            </a:r>
            <a:r>
              <a:rPr lang="en-US" sz="2000" dirty="0">
                <a:solidFill>
                  <a:srgbClr val="E8E2B7"/>
                </a:solidFill>
                <a:latin typeface="Menlo"/>
              </a:rPr>
              <a:t>)</a:t>
            </a:r>
            <a:r>
              <a:rPr lang="en-US" sz="2000" dirty="0" smtClean="0">
                <a:solidFill>
                  <a:srgbClr val="E8E2B7"/>
                </a:solidFill>
                <a:latin typeface="Menlo"/>
              </a:rPr>
              <a:t>;</a:t>
            </a:r>
          </a:p>
          <a:p>
            <a:pPr marL="0" indent="0">
              <a:buNone/>
            </a:pPr>
            <a:r>
              <a:rPr lang="en-US" sz="2000" dirty="0">
                <a:solidFill>
                  <a:srgbClr val="678CB1"/>
                </a:solidFill>
                <a:latin typeface="Menlo"/>
              </a:rPr>
              <a:t>b</a:t>
            </a:r>
            <a:r>
              <a:rPr lang="en-US" sz="2000" dirty="0" smtClean="0">
                <a:solidFill>
                  <a:srgbClr val="678CB1"/>
                </a:solidFill>
                <a:latin typeface="Menlo"/>
              </a:rPr>
              <a:t>uilder1.</a:t>
            </a:r>
            <a:r>
              <a:rPr lang="en-US" sz="2000" dirty="0" smtClean="0">
                <a:solidFill>
                  <a:srgbClr val="E0E2E4"/>
                </a:solidFill>
                <a:latin typeface="Menlo"/>
              </a:rPr>
              <a:t>extend</a:t>
            </a:r>
            <a:r>
              <a:rPr lang="en-US" sz="2000" dirty="0" smtClean="0">
                <a:solidFill>
                  <a:srgbClr val="E8E2B7"/>
                </a:solidFill>
                <a:latin typeface="Menlo"/>
              </a:rPr>
              <a:t>(</a:t>
            </a:r>
            <a:r>
              <a:rPr lang="en-US" sz="2000" dirty="0" smtClean="0">
                <a:solidFill>
                  <a:srgbClr val="93C763"/>
                </a:solidFill>
                <a:latin typeface="Menlo"/>
              </a:rPr>
              <a:t>wearableExtender</a:t>
            </a:r>
            <a:r>
              <a:rPr lang="en-US" sz="2000" dirty="0" smtClean="0">
                <a:solidFill>
                  <a:srgbClr val="E8E2B7"/>
                </a:solidFill>
                <a:latin typeface="Menlo"/>
              </a:rPr>
              <a:t>.</a:t>
            </a:r>
            <a:r>
              <a:rPr lang="en-US" sz="2000" dirty="0" smtClean="0">
                <a:solidFill>
                  <a:srgbClr val="E0E2E4"/>
                </a:solidFill>
                <a:latin typeface="Menlo"/>
              </a:rPr>
              <a:t>addAction</a:t>
            </a:r>
            <a:r>
              <a:rPr lang="en-US" sz="2000" dirty="0">
                <a:solidFill>
                  <a:srgbClr val="E8E2B7"/>
                </a:solidFill>
                <a:latin typeface="Menlo"/>
              </a:rPr>
              <a:t>(</a:t>
            </a:r>
            <a:r>
              <a:rPr lang="en-US" sz="2000" dirty="0">
                <a:solidFill>
                  <a:srgbClr val="E0E2E4"/>
                </a:solidFill>
                <a:latin typeface="Menlo"/>
              </a:rPr>
              <a:t>action</a:t>
            </a:r>
            <a:r>
              <a:rPr lang="en-US" sz="2000" dirty="0">
                <a:solidFill>
                  <a:srgbClr val="E8E2B7"/>
                </a:solidFill>
                <a:latin typeface="Menlo"/>
              </a:rPr>
              <a:t>)</a:t>
            </a:r>
            <a:r>
              <a:rPr lang="en-US" sz="2000" dirty="0" smtClean="0">
                <a:solidFill>
                  <a:srgbClr val="E8E2B7"/>
                </a:solidFill>
                <a:latin typeface="Menlo"/>
              </a:rPr>
              <a:t>);</a:t>
            </a:r>
          </a:p>
          <a:p>
            <a:pPr marL="0" indent="0">
              <a:buNone/>
            </a:pPr>
            <a:r>
              <a:rPr lang="en-US" sz="2000" dirty="0" smtClean="0">
                <a:solidFill>
                  <a:srgbClr val="E0E2E4"/>
                </a:solidFill>
                <a:latin typeface="Menlo"/>
              </a:rPr>
              <a:t>notificationMgr</a:t>
            </a:r>
            <a:r>
              <a:rPr lang="en-US" sz="2000" dirty="0" smtClean="0">
                <a:solidFill>
                  <a:srgbClr val="E8E2B7"/>
                </a:solidFill>
                <a:latin typeface="Menlo"/>
              </a:rPr>
              <a:t>.</a:t>
            </a:r>
            <a:r>
              <a:rPr lang="en-US" sz="2000" dirty="0" smtClean="0">
                <a:solidFill>
                  <a:srgbClr val="E0E2E4"/>
                </a:solidFill>
                <a:latin typeface="Menlo"/>
              </a:rPr>
              <a:t>notify</a:t>
            </a:r>
            <a:r>
              <a:rPr lang="en-US" sz="2000" dirty="0">
                <a:solidFill>
                  <a:srgbClr val="E8E2B7"/>
                </a:solidFill>
                <a:latin typeface="Menlo"/>
              </a:rPr>
              <a:t>(</a:t>
            </a:r>
            <a:r>
              <a:rPr lang="en-US" sz="2000" dirty="0">
                <a:solidFill>
                  <a:srgbClr val="FFCD22"/>
                </a:solidFill>
                <a:latin typeface="Menlo"/>
              </a:rPr>
              <a:t>0</a:t>
            </a:r>
            <a:r>
              <a:rPr lang="en-US" sz="2000" dirty="0">
                <a:solidFill>
                  <a:srgbClr val="E8E2B7"/>
                </a:solidFill>
                <a:latin typeface="Menlo"/>
              </a:rPr>
              <a:t>, </a:t>
            </a:r>
            <a:r>
              <a:rPr lang="en-US" sz="2000" dirty="0">
                <a:solidFill>
                  <a:srgbClr val="E0E2E4"/>
                </a:solidFill>
                <a:latin typeface="Menlo"/>
              </a:rPr>
              <a:t>builder1.build()</a:t>
            </a:r>
            <a:r>
              <a:rPr lang="en-US" sz="2000" dirty="0">
                <a:solidFill>
                  <a:srgbClr val="E8E2B7"/>
                </a:solidFill>
                <a:latin typeface="Menlo"/>
              </a:rPr>
              <a:t>);</a:t>
            </a:r>
          </a:p>
          <a:p>
            <a:pPr marL="0" indent="0">
              <a:buNone/>
            </a:pPr>
            <a:endParaRPr lang="en-US" sz="2000" dirty="0" smtClean="0">
              <a:solidFill>
                <a:srgbClr val="E8E2B7"/>
              </a:solidFill>
              <a:latin typeface="Menlo"/>
            </a:endParaRPr>
          </a:p>
          <a:p>
            <a:pPr marL="0" indent="0">
              <a:buNone/>
            </a:pPr>
            <a:endParaRPr lang="en-US" sz="2000" dirty="0">
              <a:solidFill>
                <a:srgbClr val="E8E2B7"/>
              </a:solidFill>
              <a:latin typeface="Menlo"/>
            </a:endParaRPr>
          </a:p>
          <a:p>
            <a:pPr marL="0" indent="0">
              <a:buNone/>
            </a:pPr>
            <a:endParaRPr lang="en-US" sz="2000" dirty="0" smtClean="0">
              <a:solidFill>
                <a:srgbClr val="E8E2B7"/>
              </a:solidFill>
              <a:latin typeface="Menlo"/>
            </a:endParaRPr>
          </a:p>
          <a:p>
            <a:pPr marL="0" indent="0">
              <a:buNone/>
            </a:pPr>
            <a:endParaRPr lang="en-US" sz="2000" dirty="0">
              <a:solidFill>
                <a:srgbClr val="E8E2B7"/>
              </a:solidFill>
              <a:latin typeface="Menlo"/>
            </a:endParaRPr>
          </a:p>
          <a:p>
            <a:pPr marL="0" indent="0">
              <a:buNone/>
            </a:pPr>
            <a:endParaRPr lang="en-US" sz="2000" dirty="0" smtClean="0">
              <a:solidFill>
                <a:srgbClr val="E8E2B7"/>
              </a:solidFill>
              <a:latin typeface="Menlo"/>
            </a:endParaRPr>
          </a:p>
          <a:p>
            <a:pPr marL="0" indent="0">
              <a:buNone/>
            </a:pPr>
            <a:endParaRPr lang="en-US" sz="2000" dirty="0">
              <a:solidFill>
                <a:srgbClr val="E8E2B7"/>
              </a:solidFill>
              <a:latin typeface="Menlo"/>
            </a:endParaRPr>
          </a:p>
          <a:p>
            <a:pPr marL="0" indent="0">
              <a:buNone/>
            </a:pPr>
            <a:endParaRPr lang="en-US" sz="2000" dirty="0">
              <a:solidFill>
                <a:srgbClr val="E8E2B7"/>
              </a:solidFill>
              <a:latin typeface="Menlo"/>
            </a:endParaRPr>
          </a:p>
        </p:txBody>
      </p:sp>
    </p:spTree>
    <p:extLst>
      <p:ext uri="{BB962C8B-B14F-4D97-AF65-F5344CB8AC3E}">
        <p14:creationId xmlns:p14="http://schemas.microsoft.com/office/powerpoint/2010/main" val="2087164908"/>
      </p:ext>
    </p:extLst>
  </p:cSld>
  <p:clrMapOvr>
    <a:masterClrMapping/>
  </p:clrMapOvr>
  <mc:AlternateContent xmlns:mc="http://schemas.openxmlformats.org/markup-compatibility/2006">
    <mc:Choice xmlns:p14="http://schemas.microsoft.com/office/powerpoint/2010/main" Requires="p14">
      <p:transition spd="med" p14:dur="600" advTm="52165">
        <p:fade/>
      </p:transition>
    </mc:Choice>
    <mc:Fallback>
      <p:transition xmlns:p14="http://schemas.microsoft.com/office/powerpoint/2010/main" spd="med" advTm="52165">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evice-2014-11-10-1857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818" y="1621892"/>
            <a:ext cx="1828800" cy="1916670"/>
          </a:xfrm>
          <a:prstGeom prst="rect">
            <a:avLst/>
          </a:prstGeom>
        </p:spPr>
      </p:pic>
      <p:pic>
        <p:nvPicPr>
          <p:cNvPr id="8" name="Picture 7" descr="device-2014-11-10-18574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4995" y="1621892"/>
            <a:ext cx="1828800" cy="1916670"/>
          </a:xfrm>
          <a:prstGeom prst="rect">
            <a:avLst/>
          </a:prstGeom>
        </p:spPr>
      </p:pic>
      <p:pic>
        <p:nvPicPr>
          <p:cNvPr id="10" name="Picture 9" descr="device-2014-11-10-185800.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81501" y="1621892"/>
            <a:ext cx="1828800" cy="1916670"/>
          </a:xfrm>
          <a:prstGeom prst="rect">
            <a:avLst/>
          </a:prstGeom>
        </p:spPr>
      </p:pic>
      <p:pic>
        <p:nvPicPr>
          <p:cNvPr id="11" name="Picture 10" descr="device-2014-11-10-185821.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9718" y="1621892"/>
            <a:ext cx="1828800" cy="1916670"/>
          </a:xfrm>
          <a:prstGeom prst="rect">
            <a:avLst/>
          </a:prstGeom>
        </p:spPr>
      </p:pic>
    </p:spTree>
    <p:extLst>
      <p:ext uri="{BB962C8B-B14F-4D97-AF65-F5344CB8AC3E}">
        <p14:creationId xmlns:p14="http://schemas.microsoft.com/office/powerpoint/2010/main" val="1186291377"/>
      </p:ext>
    </p:extLst>
  </p:cSld>
  <p:clrMapOvr>
    <a:masterClrMapping/>
  </p:clrMapOvr>
  <mc:AlternateContent xmlns:mc="http://schemas.openxmlformats.org/markup-compatibility/2006">
    <mc:Choice xmlns:p14="http://schemas.microsoft.com/office/powerpoint/2010/main" Requires="p14">
      <p:transition spd="med" p14:dur="600" advTm="37969">
        <p:fade/>
      </p:transition>
    </mc:Choice>
    <mc:Fallback>
      <p:transition xmlns:p14="http://schemas.microsoft.com/office/powerpoint/2010/main" spd="med" advTm="37969">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Receiving Voice Input</a:t>
            </a:r>
            <a:endParaRPr lang="en-US" dirty="0">
              <a:solidFill>
                <a:srgbClr val="F2F2F2"/>
              </a:solidFill>
            </a:endParaRPr>
          </a:p>
        </p:txBody>
      </p:sp>
      <p:sp>
        <p:nvSpPr>
          <p:cNvPr id="3" name="Content Placeholder 2"/>
          <p:cNvSpPr>
            <a:spLocks noGrp="1"/>
          </p:cNvSpPr>
          <p:nvPr>
            <p:ph idx="1"/>
          </p:nvPr>
        </p:nvSpPr>
        <p:spPr>
          <a:xfrm>
            <a:off x="457200" y="1200151"/>
            <a:ext cx="8391096" cy="3837154"/>
          </a:xfrm>
        </p:spPr>
        <p:txBody>
          <a:bodyPr>
            <a:noAutofit/>
          </a:bodyPr>
          <a:lstStyle/>
          <a:p>
            <a:pPr marL="0" indent="0">
              <a:buNone/>
            </a:pPr>
            <a:r>
              <a:rPr lang="en-US" sz="1800" dirty="0">
                <a:solidFill>
                  <a:srgbClr val="678CB1"/>
                </a:solidFill>
                <a:latin typeface="Menlo"/>
              </a:rPr>
              <a:t>Bundle </a:t>
            </a:r>
            <a:r>
              <a:rPr lang="en-US" sz="1800" dirty="0">
                <a:solidFill>
                  <a:srgbClr val="E0E2E4"/>
                </a:solidFill>
                <a:latin typeface="Menlo"/>
              </a:rPr>
              <a:t>remoteInput </a:t>
            </a:r>
            <a:r>
              <a:rPr lang="en-US" sz="1800" dirty="0">
                <a:solidFill>
                  <a:srgbClr val="E8E2B7"/>
                </a:solidFill>
                <a:latin typeface="Menlo"/>
              </a:rPr>
              <a:t>= </a:t>
            </a:r>
            <a:r>
              <a:rPr lang="en-US" sz="1800" dirty="0">
                <a:solidFill>
                  <a:srgbClr val="678CB1"/>
                </a:solidFill>
                <a:latin typeface="Menlo"/>
              </a:rPr>
              <a:t>RemoteInput</a:t>
            </a:r>
            <a:r>
              <a:rPr lang="en-US" sz="1800" dirty="0">
                <a:solidFill>
                  <a:srgbClr val="E8E2B7"/>
                </a:solidFill>
                <a:latin typeface="Menlo"/>
              </a:rPr>
              <a:t>.</a:t>
            </a:r>
            <a:r>
              <a:rPr lang="en-US" sz="1800" dirty="0">
                <a:solidFill>
                  <a:srgbClr val="E0E2E4"/>
                </a:solidFill>
                <a:latin typeface="Menlo"/>
              </a:rPr>
              <a:t>getResultsFromIntent</a:t>
            </a:r>
            <a:r>
              <a:rPr lang="en-US" sz="1800" dirty="0" smtClean="0">
                <a:solidFill>
                  <a:srgbClr val="E8E2B7"/>
                </a:solidFill>
                <a:latin typeface="Menlo"/>
              </a:rPr>
              <a:t>(</a:t>
            </a:r>
            <a:r>
              <a:rPr lang="en-US" sz="1800" dirty="0" smtClean="0">
                <a:solidFill>
                  <a:srgbClr val="E0E2E4"/>
                </a:solidFill>
                <a:latin typeface="Menlo"/>
              </a:rPr>
              <a:t>getIntent()</a:t>
            </a:r>
            <a:r>
              <a:rPr lang="en-US" sz="1800" dirty="0" smtClean="0">
                <a:solidFill>
                  <a:srgbClr val="E8E2B7"/>
                </a:solidFill>
                <a:latin typeface="Menlo"/>
              </a:rPr>
              <a:t>);</a:t>
            </a:r>
          </a:p>
          <a:p>
            <a:pPr marL="0" indent="0">
              <a:buNone/>
            </a:pPr>
            <a:r>
              <a:rPr lang="en-US" sz="1800" dirty="0">
                <a:solidFill>
                  <a:srgbClr val="E8E2B7"/>
                </a:solidFill>
                <a:latin typeface="Menlo"/>
              </a:rPr>
              <a:t/>
            </a:r>
            <a:br>
              <a:rPr lang="en-US" sz="1800" dirty="0">
                <a:solidFill>
                  <a:srgbClr val="E8E2B7"/>
                </a:solidFill>
                <a:latin typeface="Menlo"/>
              </a:rPr>
            </a:br>
            <a:r>
              <a:rPr lang="en-US" sz="1800" dirty="0">
                <a:solidFill>
                  <a:srgbClr val="93C763"/>
                </a:solidFill>
                <a:latin typeface="Menlo"/>
              </a:rPr>
              <a:t>if </a:t>
            </a:r>
            <a:r>
              <a:rPr lang="en-US" sz="1800" dirty="0">
                <a:solidFill>
                  <a:srgbClr val="E8E2B7"/>
                </a:solidFill>
                <a:latin typeface="Menlo"/>
              </a:rPr>
              <a:t>(</a:t>
            </a:r>
            <a:r>
              <a:rPr lang="en-US" sz="1800" dirty="0">
                <a:solidFill>
                  <a:srgbClr val="E0E2E4"/>
                </a:solidFill>
                <a:latin typeface="Menlo"/>
              </a:rPr>
              <a:t>remoteInput </a:t>
            </a:r>
            <a:r>
              <a:rPr lang="en-US" sz="1800" dirty="0">
                <a:solidFill>
                  <a:srgbClr val="E8E2B7"/>
                </a:solidFill>
                <a:latin typeface="Menlo"/>
              </a:rPr>
              <a:t>!= </a:t>
            </a:r>
            <a:r>
              <a:rPr lang="en-US" sz="1800" dirty="0">
                <a:solidFill>
                  <a:srgbClr val="93C763"/>
                </a:solidFill>
                <a:latin typeface="Menlo"/>
              </a:rPr>
              <a:t>null</a:t>
            </a:r>
            <a:r>
              <a:rPr lang="en-US" sz="1800" dirty="0">
                <a:solidFill>
                  <a:srgbClr val="E8E2B7"/>
                </a:solidFill>
                <a:latin typeface="Menlo"/>
              </a:rPr>
              <a:t>) </a:t>
            </a:r>
            <a:r>
              <a:rPr lang="en-US" sz="1800" dirty="0" smtClean="0">
                <a:solidFill>
                  <a:srgbClr val="E8E2B7"/>
                </a:solidFill>
                <a:latin typeface="Menlo"/>
              </a:rPr>
              <a:t>{</a:t>
            </a:r>
          </a:p>
          <a:p>
            <a:pPr marL="0" indent="0">
              <a:buNone/>
            </a:pPr>
            <a:r>
              <a:rPr lang="en-US" sz="1800" dirty="0" smtClean="0">
                <a:solidFill>
                  <a:srgbClr val="E8E2B7"/>
                </a:solidFill>
                <a:latin typeface="Menlo"/>
              </a:rPr>
              <a:t>  reply = </a:t>
            </a:r>
            <a:r>
              <a:rPr lang="en-US" sz="1800" dirty="0" smtClean="0">
                <a:solidFill>
                  <a:srgbClr val="E0E2E4"/>
                </a:solidFill>
                <a:latin typeface="Menlo"/>
              </a:rPr>
              <a:t>remoteInput</a:t>
            </a:r>
            <a:r>
              <a:rPr lang="en-US" sz="1800" dirty="0" smtClean="0">
                <a:solidFill>
                  <a:srgbClr val="E8E2B7"/>
                </a:solidFill>
                <a:latin typeface="Menlo"/>
              </a:rPr>
              <a:t>.</a:t>
            </a:r>
            <a:r>
              <a:rPr lang="en-US" sz="1800" dirty="0" smtClean="0">
                <a:solidFill>
                  <a:srgbClr val="E0E2E4"/>
                </a:solidFill>
                <a:latin typeface="Menlo"/>
              </a:rPr>
              <a:t>getCharSequence</a:t>
            </a:r>
            <a:r>
              <a:rPr lang="en-US" sz="1800" dirty="0" smtClean="0">
                <a:solidFill>
                  <a:srgbClr val="E8E2B7"/>
                </a:solidFill>
                <a:latin typeface="Menlo"/>
              </a:rPr>
              <a:t>(</a:t>
            </a:r>
            <a:r>
              <a:rPr lang="en-US" sz="1800" dirty="0">
                <a:solidFill>
                  <a:srgbClr val="EC7600"/>
                </a:solidFill>
                <a:latin typeface="Menlo"/>
              </a:rPr>
              <a:t>"extra_voice_reply”</a:t>
            </a:r>
            <a:r>
              <a:rPr lang="en-US" sz="1800" dirty="0" smtClean="0">
                <a:solidFill>
                  <a:srgbClr val="E8E2B7"/>
                </a:solidFill>
                <a:latin typeface="Menlo"/>
              </a:rPr>
              <a:t>)</a:t>
            </a:r>
            <a:r>
              <a:rPr lang="en-US" sz="1800" dirty="0">
                <a:solidFill>
                  <a:srgbClr val="E8E2B7"/>
                </a:solidFill>
                <a:latin typeface="Menlo"/>
              </a:rPr>
              <a:t>;</a:t>
            </a:r>
            <a:br>
              <a:rPr lang="en-US" sz="1800" dirty="0">
                <a:solidFill>
                  <a:srgbClr val="E8E2B7"/>
                </a:solidFill>
                <a:latin typeface="Menlo"/>
              </a:rPr>
            </a:br>
            <a:r>
              <a:rPr lang="en-US" sz="1800" dirty="0">
                <a:solidFill>
                  <a:srgbClr val="E8E2B7"/>
                </a:solidFill>
                <a:latin typeface="Menlo"/>
              </a:rPr>
              <a:t>}</a:t>
            </a:r>
            <a:br>
              <a:rPr lang="en-US" sz="1800" dirty="0">
                <a:solidFill>
                  <a:srgbClr val="E8E2B7"/>
                </a:solidFill>
                <a:latin typeface="Menlo"/>
              </a:rPr>
            </a:br>
            <a:endParaRPr lang="en-US" sz="1800" dirty="0">
              <a:solidFill>
                <a:srgbClr val="E8E2B7"/>
              </a:solidFill>
              <a:latin typeface="Menlo"/>
            </a:endParaRPr>
          </a:p>
          <a:p>
            <a:pPr marL="0" indent="0">
              <a:buNone/>
            </a:pPr>
            <a:endParaRPr lang="en-US" sz="1800" dirty="0">
              <a:solidFill>
                <a:srgbClr val="E8E2B7"/>
              </a:solidFill>
              <a:latin typeface="Menlo"/>
            </a:endParaRPr>
          </a:p>
          <a:p>
            <a:pPr marL="0" indent="0">
              <a:buNone/>
            </a:pPr>
            <a:endParaRPr lang="en-US" sz="1800" dirty="0" smtClean="0">
              <a:solidFill>
                <a:srgbClr val="E8E2B7"/>
              </a:solidFill>
              <a:latin typeface="Menlo"/>
            </a:endParaRPr>
          </a:p>
          <a:p>
            <a:pPr marL="0" indent="0">
              <a:buNone/>
            </a:pPr>
            <a:endParaRPr lang="en-US" sz="1800" dirty="0">
              <a:solidFill>
                <a:srgbClr val="E8E2B7"/>
              </a:solidFill>
              <a:latin typeface="Menlo"/>
            </a:endParaRPr>
          </a:p>
          <a:p>
            <a:pPr marL="0" indent="0">
              <a:buNone/>
            </a:pPr>
            <a:endParaRPr lang="en-US" sz="1800" dirty="0" smtClean="0">
              <a:solidFill>
                <a:srgbClr val="E8E2B7"/>
              </a:solidFill>
              <a:latin typeface="Menlo"/>
            </a:endParaRPr>
          </a:p>
          <a:p>
            <a:pPr marL="0" indent="0">
              <a:buNone/>
            </a:pPr>
            <a:endParaRPr lang="en-US" sz="1800" dirty="0">
              <a:solidFill>
                <a:srgbClr val="E8E2B7"/>
              </a:solidFill>
              <a:latin typeface="Menlo"/>
            </a:endParaRPr>
          </a:p>
          <a:p>
            <a:pPr marL="0" indent="0">
              <a:buNone/>
            </a:pPr>
            <a:endParaRPr lang="en-US" sz="1800" dirty="0">
              <a:solidFill>
                <a:srgbClr val="E8E2B7"/>
              </a:solidFill>
              <a:latin typeface="Menlo"/>
            </a:endParaRPr>
          </a:p>
        </p:txBody>
      </p:sp>
    </p:spTree>
    <p:extLst>
      <p:ext uri="{BB962C8B-B14F-4D97-AF65-F5344CB8AC3E}">
        <p14:creationId xmlns:p14="http://schemas.microsoft.com/office/powerpoint/2010/main" val="2743761442"/>
      </p:ext>
    </p:extLst>
  </p:cSld>
  <p:clrMapOvr>
    <a:masterClrMapping/>
  </p:clrMapOvr>
  <mc:AlternateContent xmlns:mc="http://schemas.openxmlformats.org/markup-compatibility/2006">
    <mc:Choice xmlns:p14="http://schemas.microsoft.com/office/powerpoint/2010/main" Requires="p14">
      <p:transition spd="med" p14:dur="600" advTm="42670">
        <p:fade/>
      </p:transition>
    </mc:Choice>
    <mc:Fallback>
      <p:transition xmlns:p14="http://schemas.microsoft.com/office/powerpoint/2010/main" spd="med" advTm="42670">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7319" y="1418737"/>
            <a:ext cx="8229600" cy="2314189"/>
          </a:xfrm>
        </p:spPr>
        <p:txBody>
          <a:bodyPr>
            <a:noAutofit/>
          </a:bodyPr>
          <a:lstStyle/>
          <a:p>
            <a:r>
              <a:rPr lang="en-US" sz="7200" b="1" dirty="0" smtClean="0">
                <a:solidFill>
                  <a:srgbClr val="F2F2F2"/>
                </a:solidFill>
                <a:latin typeface="Avenir Black"/>
                <a:cs typeface="Avenir Black"/>
              </a:rPr>
              <a:t>Wearable Apps</a:t>
            </a:r>
            <a:endParaRPr lang="en-US" sz="7200" b="1" dirty="0">
              <a:solidFill>
                <a:srgbClr val="F2F2F2"/>
              </a:solidFill>
              <a:latin typeface="Avenir Black"/>
              <a:cs typeface="Avenir Black"/>
            </a:endParaRPr>
          </a:p>
        </p:txBody>
      </p:sp>
    </p:spTree>
    <p:extLst>
      <p:ext uri="{BB962C8B-B14F-4D97-AF65-F5344CB8AC3E}">
        <p14:creationId xmlns:p14="http://schemas.microsoft.com/office/powerpoint/2010/main" val="153991133"/>
      </p:ext>
    </p:extLst>
  </p:cSld>
  <p:clrMapOvr>
    <a:masterClrMapping/>
  </p:clrMapOvr>
  <mc:AlternateContent xmlns:mc="http://schemas.openxmlformats.org/markup-compatibility/2006">
    <mc:Choice xmlns:p14="http://schemas.microsoft.com/office/powerpoint/2010/main" Requires="p14">
      <p:transition spd="med" p14:dur="600" advTm="1878">
        <p:fade/>
      </p:transition>
    </mc:Choice>
    <mc:Fallback>
      <p:transition xmlns:p14="http://schemas.microsoft.com/office/powerpoint/2010/main" spd="med" advTm="1878">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Wearable Apps</a:t>
            </a:r>
            <a:endParaRPr lang="en-US" dirty="0"/>
          </a:p>
        </p:txBody>
      </p:sp>
      <p:sp>
        <p:nvSpPr>
          <p:cNvPr id="3" name="Content Placeholder 2"/>
          <p:cNvSpPr>
            <a:spLocks noGrp="1"/>
          </p:cNvSpPr>
          <p:nvPr>
            <p:ph idx="1"/>
          </p:nvPr>
        </p:nvSpPr>
        <p:spPr/>
        <p:txBody>
          <a:bodyPr/>
          <a:lstStyle/>
          <a:p>
            <a:r>
              <a:rPr lang="en-US" dirty="0" smtClean="0"/>
              <a:t>Run directly on the device</a:t>
            </a:r>
          </a:p>
          <a:p>
            <a:r>
              <a:rPr lang="en-US" dirty="0"/>
              <a:t>A</a:t>
            </a:r>
            <a:r>
              <a:rPr lang="en-US" dirty="0" smtClean="0"/>
              <a:t>ccess to sensors and GPU</a:t>
            </a:r>
          </a:p>
          <a:p>
            <a:r>
              <a:rPr lang="en-US" dirty="0" smtClean="0"/>
              <a:t>Greatly differ in design and usability</a:t>
            </a:r>
          </a:p>
          <a:p>
            <a:r>
              <a:rPr lang="en-US" dirty="0" smtClean="0"/>
              <a:t>Limited functionality</a:t>
            </a:r>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85862761"/>
      </p:ext>
    </p:extLst>
  </p:cSld>
  <p:clrMapOvr>
    <a:masterClrMapping/>
  </p:clrMapOvr>
  <mc:AlternateContent xmlns:mc="http://schemas.openxmlformats.org/markup-compatibility/2006">
    <mc:Choice xmlns:p14="http://schemas.microsoft.com/office/powerpoint/2010/main" Requires="p14">
      <p:transition spd="med" p14:dur="600" advTm="43646">
        <p:fade/>
      </p:transition>
    </mc:Choice>
    <mc:Fallback>
      <p:transition xmlns:p14="http://schemas.microsoft.com/office/powerpoint/2010/main" spd="med" advTm="43646">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Wearable vs Handheld Apps</a:t>
            </a:r>
            <a:endParaRPr lang="en-US" dirty="0"/>
          </a:p>
        </p:txBody>
      </p:sp>
      <p:sp>
        <p:nvSpPr>
          <p:cNvPr id="4" name="Content Placeholder 3"/>
          <p:cNvSpPr>
            <a:spLocks noGrp="1"/>
          </p:cNvSpPr>
          <p:nvPr>
            <p:ph sz="half" idx="2"/>
          </p:nvPr>
        </p:nvSpPr>
        <p:spPr>
          <a:xfrm>
            <a:off x="457200" y="1279317"/>
            <a:ext cx="8229600" cy="2963466"/>
          </a:xfrm>
        </p:spPr>
        <p:txBody>
          <a:bodyPr>
            <a:normAutofit/>
          </a:bodyPr>
          <a:lstStyle/>
          <a:p>
            <a:r>
              <a:rPr lang="en-US" dirty="0" smtClean="0"/>
              <a:t>System enforces timeout period</a:t>
            </a:r>
          </a:p>
          <a:p>
            <a:r>
              <a:rPr lang="en-US" dirty="0" smtClean="0"/>
              <a:t>Relatively small in size and functionality</a:t>
            </a:r>
          </a:p>
          <a:p>
            <a:r>
              <a:rPr lang="en-US" dirty="0" smtClean="0"/>
              <a:t>Users don’t download apps directly to wearable</a:t>
            </a:r>
          </a:p>
          <a:p>
            <a:r>
              <a:rPr lang="en-US" dirty="0" smtClean="0"/>
              <a:t>Don’t support the following APIs</a:t>
            </a:r>
          </a:p>
          <a:p>
            <a:pPr lvl="1">
              <a:buFont typeface="Arial"/>
              <a:buChar char="•"/>
            </a:pPr>
            <a:r>
              <a:rPr lang="en-US" dirty="0"/>
              <a:t>a</a:t>
            </a:r>
            <a:r>
              <a:rPr lang="en-US" dirty="0" smtClean="0"/>
              <a:t>ndroid.webkit</a:t>
            </a:r>
          </a:p>
          <a:p>
            <a:pPr lvl="1">
              <a:buFont typeface="Arial"/>
              <a:buChar char="•"/>
            </a:pPr>
            <a:r>
              <a:rPr lang="en-US" dirty="0" smtClean="0"/>
              <a:t>android.print</a:t>
            </a:r>
          </a:p>
          <a:p>
            <a:pPr lvl="1">
              <a:buFont typeface="Arial"/>
              <a:buChar char="•"/>
            </a:pPr>
            <a:r>
              <a:rPr lang="en-US" dirty="0"/>
              <a:t>a</a:t>
            </a:r>
            <a:r>
              <a:rPr lang="en-US" dirty="0" smtClean="0"/>
              <a:t>ndroid.app.backup</a:t>
            </a:r>
            <a:endParaRPr lang="en-US" dirty="0"/>
          </a:p>
        </p:txBody>
      </p:sp>
      <p:sp>
        <p:nvSpPr>
          <p:cNvPr id="7" name="Footer Placeholder 6"/>
          <p:cNvSpPr>
            <a:spLocks noGrp="1"/>
          </p:cNvSpPr>
          <p:nvPr>
            <p:ph type="ftr" sz="quarter" idx="11"/>
          </p:nvPr>
        </p:nvSpPr>
        <p:spPr/>
        <p:txBody>
          <a:bodyPr/>
          <a:lstStyle/>
          <a:p>
            <a:endParaRPr lang="en-US" dirty="0"/>
          </a:p>
        </p:txBody>
      </p:sp>
      <p:sp>
        <p:nvSpPr>
          <p:cNvPr id="11" name="TextBox 10"/>
          <p:cNvSpPr txBox="1"/>
          <p:nvPr/>
        </p:nvSpPr>
        <p:spPr>
          <a:xfrm>
            <a:off x="3981528" y="3381758"/>
            <a:ext cx="4522124" cy="1200329"/>
          </a:xfrm>
          <a:prstGeom prst="rect">
            <a:avLst/>
          </a:prstGeom>
          <a:noFill/>
        </p:spPr>
        <p:txBody>
          <a:bodyPr wrap="square" rtlCol="0">
            <a:spAutoFit/>
          </a:bodyPr>
          <a:lstStyle/>
          <a:p>
            <a:pPr marL="285750" lvl="1" indent="-285750">
              <a:buFont typeface="Arial"/>
              <a:buChar char="•"/>
            </a:pPr>
            <a:r>
              <a:rPr lang="en-US" dirty="0" smtClean="0"/>
              <a:t>android.appwidget</a:t>
            </a:r>
          </a:p>
          <a:p>
            <a:pPr marL="285750" lvl="1" indent="-285750">
              <a:buFont typeface="Arial"/>
              <a:buChar char="•"/>
            </a:pPr>
            <a:r>
              <a:rPr lang="en-US" dirty="0" smtClean="0"/>
              <a:t>android.hardware.usb</a:t>
            </a:r>
          </a:p>
          <a:p>
            <a:pPr marL="285750" lvl="1" indent="-285750">
              <a:buFontTx/>
              <a:buChar char="-"/>
            </a:pPr>
            <a:endParaRPr lang="en-US" dirty="0"/>
          </a:p>
          <a:p>
            <a:r>
              <a:rPr lang="en-US" dirty="0" smtClean="0"/>
              <a:t> </a:t>
            </a:r>
            <a:endParaRPr lang="en-US" dirty="0"/>
          </a:p>
        </p:txBody>
      </p:sp>
    </p:spTree>
    <p:extLst>
      <p:ext uri="{BB962C8B-B14F-4D97-AF65-F5344CB8AC3E}">
        <p14:creationId xmlns:p14="http://schemas.microsoft.com/office/powerpoint/2010/main" val="903885977"/>
      </p:ext>
    </p:extLst>
  </p:cSld>
  <p:clrMapOvr>
    <a:masterClrMapping/>
  </p:clrMapOvr>
  <mc:AlternateContent xmlns:mc="http://schemas.openxmlformats.org/markup-compatibility/2006">
    <mc:Choice xmlns:p14="http://schemas.microsoft.com/office/powerpoint/2010/main" Requires="p14">
      <p:transition spd="med" p14:dur="600" advTm="67986">
        <p:fade/>
      </p:transition>
    </mc:Choice>
    <mc:Fallback>
      <p:transition xmlns:p14="http://schemas.microsoft.com/office/powerpoint/2010/main" spd="med" advTm="67986">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7319" y="1418737"/>
            <a:ext cx="8229600" cy="2314189"/>
          </a:xfrm>
        </p:spPr>
        <p:txBody>
          <a:bodyPr>
            <a:noAutofit/>
          </a:bodyPr>
          <a:lstStyle/>
          <a:p>
            <a:r>
              <a:rPr lang="en-US" sz="7200" b="1" dirty="0" smtClean="0">
                <a:solidFill>
                  <a:srgbClr val="F2F2F2"/>
                </a:solidFill>
                <a:latin typeface="Avenir Black"/>
                <a:cs typeface="Avenir Black"/>
              </a:rPr>
              <a:t>Creating Wearable Apps</a:t>
            </a:r>
            <a:endParaRPr lang="en-US" sz="7200" b="1" dirty="0">
              <a:solidFill>
                <a:srgbClr val="F2F2F2"/>
              </a:solidFill>
              <a:latin typeface="Avenir Black"/>
              <a:cs typeface="Avenir Black"/>
            </a:endParaRPr>
          </a:p>
        </p:txBody>
      </p:sp>
    </p:spTree>
    <p:extLst>
      <p:ext uri="{BB962C8B-B14F-4D97-AF65-F5344CB8AC3E}">
        <p14:creationId xmlns:p14="http://schemas.microsoft.com/office/powerpoint/2010/main" val="1745481286"/>
      </p:ext>
    </p:extLst>
  </p:cSld>
  <p:clrMapOvr>
    <a:masterClrMapping/>
  </p:clrMapOvr>
  <mc:AlternateContent xmlns:mc="http://schemas.openxmlformats.org/markup-compatibility/2006">
    <mc:Choice xmlns:p14="http://schemas.microsoft.com/office/powerpoint/2010/main" Requires="p14">
      <p:transition spd="med" p14:dur="600" advTm="11386">
        <p:fade/>
      </p:transition>
    </mc:Choice>
    <mc:Fallback>
      <p:transition xmlns:p14="http://schemas.microsoft.com/office/powerpoint/2010/main" spd="med" advTm="11386">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6" name="Shape 36"/>
          <p:cNvPicPr preferRelativeResize="0"/>
          <p:nvPr/>
        </p:nvPicPr>
        <p:blipFill>
          <a:blip r:embed="rId3">
            <a:alphaModFix/>
          </a:blip>
          <a:stretch>
            <a:fillRect/>
          </a:stretch>
        </p:blipFill>
        <p:spPr>
          <a:xfrm>
            <a:off x="1" y="-24188"/>
            <a:ext cx="9103275" cy="6068850"/>
          </a:xfrm>
          <a:prstGeom prst="rect">
            <a:avLst/>
          </a:prstGeom>
          <a:noFill/>
          <a:ln>
            <a:noFill/>
          </a:ln>
        </p:spPr>
      </p:pic>
    </p:spTree>
    <p:extLst>
      <p:ext uri="{BB962C8B-B14F-4D97-AF65-F5344CB8AC3E}">
        <p14:creationId xmlns:p14="http://schemas.microsoft.com/office/powerpoint/2010/main" val="225271662"/>
      </p:ext>
    </p:extLst>
  </p:cSld>
  <p:clrMapOvr>
    <a:masterClrMapping/>
  </p:clrMapOvr>
  <mc:AlternateContent xmlns:mc="http://schemas.openxmlformats.org/markup-compatibility/2006">
    <mc:Choice xmlns:p14="http://schemas.microsoft.com/office/powerpoint/2010/main" Requires="p14">
      <p:transition spd="med" p14:dur="600" advTm="17680">
        <p:fade/>
      </p:transition>
    </mc:Choice>
    <mc:Fallback>
      <p:transition xmlns:p14="http://schemas.microsoft.com/office/powerpoint/2010/main" spd="med" advTm="17680">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399377" y="1063229"/>
            <a:ext cx="6102197" cy="3651129"/>
          </a:xfrm>
          <a:prstGeom prst="rect">
            <a:avLst/>
          </a:prstGeom>
        </p:spPr>
      </p:pic>
    </p:spTree>
    <p:extLst>
      <p:ext uri="{BB962C8B-B14F-4D97-AF65-F5344CB8AC3E}">
        <p14:creationId xmlns:p14="http://schemas.microsoft.com/office/powerpoint/2010/main" val="821029164"/>
      </p:ext>
    </p:extLst>
  </p:cSld>
  <p:clrMapOvr>
    <a:masterClrMapping/>
  </p:clrMapOvr>
  <mc:AlternateContent xmlns:mc="http://schemas.openxmlformats.org/markup-compatibility/2006">
    <mc:Choice xmlns:p14="http://schemas.microsoft.com/office/powerpoint/2010/main" Requires="p14">
      <p:transition spd="med" p14:dur="600" advTm="28542">
        <p:fade/>
      </p:transition>
    </mc:Choice>
    <mc:Fallback>
      <p:transition xmlns:p14="http://schemas.microsoft.com/office/powerpoint/2010/main" spd="med" advTm="28542">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446399" y="1063229"/>
            <a:ext cx="6018965" cy="3609148"/>
          </a:xfrm>
          <a:prstGeom prst="rect">
            <a:avLst/>
          </a:prstGeom>
        </p:spPr>
      </p:pic>
    </p:spTree>
    <p:extLst>
      <p:ext uri="{BB962C8B-B14F-4D97-AF65-F5344CB8AC3E}">
        <p14:creationId xmlns:p14="http://schemas.microsoft.com/office/powerpoint/2010/main" val="15615182"/>
      </p:ext>
    </p:extLst>
  </p:cSld>
  <p:clrMapOvr>
    <a:masterClrMapping/>
  </p:clrMapOvr>
  <mc:AlternateContent xmlns:mc="http://schemas.openxmlformats.org/markup-compatibility/2006">
    <mc:Choice xmlns:p14="http://schemas.microsoft.com/office/powerpoint/2010/main" Requires="p14">
      <p:transition spd="med" p14:dur="600" advTm="18965">
        <p:fade/>
      </p:transition>
    </mc:Choice>
    <mc:Fallback>
      <p:transition xmlns:p14="http://schemas.microsoft.com/office/powerpoint/2010/main" spd="med" advTm="18965">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557609" y="1060077"/>
            <a:ext cx="6013878" cy="3633965"/>
          </a:xfrm>
          <a:prstGeom prst="rect">
            <a:avLst/>
          </a:prstGeom>
        </p:spPr>
      </p:pic>
    </p:spTree>
    <p:extLst>
      <p:ext uri="{BB962C8B-B14F-4D97-AF65-F5344CB8AC3E}">
        <p14:creationId xmlns:p14="http://schemas.microsoft.com/office/powerpoint/2010/main" val="808891983"/>
      </p:ext>
    </p:extLst>
  </p:cSld>
  <p:clrMapOvr>
    <a:masterClrMapping/>
  </p:clrMapOvr>
  <mc:AlternateContent xmlns:mc="http://schemas.openxmlformats.org/markup-compatibility/2006">
    <mc:Choice xmlns:p14="http://schemas.microsoft.com/office/powerpoint/2010/main" Requires="p14">
      <p:transition spd="med" p14:dur="600" advTm="10723">
        <p:fade/>
      </p:transition>
    </mc:Choice>
    <mc:Fallback>
      <p:transition xmlns:p14="http://schemas.microsoft.com/office/powerpoint/2010/main" spd="med" advTm="10723">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536328" y="1063229"/>
            <a:ext cx="6088332" cy="3664274"/>
          </a:xfrm>
          <a:prstGeom prst="rect">
            <a:avLst/>
          </a:prstGeom>
        </p:spPr>
      </p:pic>
    </p:spTree>
    <p:extLst>
      <p:ext uri="{BB962C8B-B14F-4D97-AF65-F5344CB8AC3E}">
        <p14:creationId xmlns:p14="http://schemas.microsoft.com/office/powerpoint/2010/main" val="1020483420"/>
      </p:ext>
    </p:extLst>
  </p:cSld>
  <p:clrMapOvr>
    <a:masterClrMapping/>
  </p:clrMapOvr>
  <mc:AlternateContent xmlns:mc="http://schemas.openxmlformats.org/markup-compatibility/2006">
    <mc:Choice xmlns:p14="http://schemas.microsoft.com/office/powerpoint/2010/main" Requires="p14">
      <p:transition spd="med" p14:dur="600" advTm="2560">
        <p:fade/>
      </p:transition>
    </mc:Choice>
    <mc:Fallback>
      <p:transition xmlns:p14="http://schemas.microsoft.com/office/powerpoint/2010/main" spd="med" advTm="2560">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540789" y="1063222"/>
            <a:ext cx="6010386" cy="3606231"/>
          </a:xfrm>
          <a:prstGeom prst="rect">
            <a:avLst/>
          </a:prstGeom>
        </p:spPr>
      </p:pic>
    </p:spTree>
    <p:extLst>
      <p:ext uri="{BB962C8B-B14F-4D97-AF65-F5344CB8AC3E}">
        <p14:creationId xmlns:p14="http://schemas.microsoft.com/office/powerpoint/2010/main" val="1695096670"/>
      </p:ext>
    </p:extLst>
  </p:cSld>
  <p:clrMapOvr>
    <a:masterClrMapping/>
  </p:clrMapOvr>
  <mc:AlternateContent xmlns:mc="http://schemas.openxmlformats.org/markup-compatibility/2006">
    <mc:Choice xmlns:p14="http://schemas.microsoft.com/office/powerpoint/2010/main" Requires="p14">
      <p:transition spd="med" p14:dur="600" advTm="3962">
        <p:fade/>
      </p:transition>
    </mc:Choice>
    <mc:Fallback>
      <p:transition xmlns:p14="http://schemas.microsoft.com/office/powerpoint/2010/main" spd="med" advTm="3962">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1673966" y="1154474"/>
            <a:ext cx="5860048" cy="3509529"/>
          </a:xfrm>
          <a:prstGeom prst="rect">
            <a:avLst/>
          </a:prstGeom>
        </p:spPr>
      </p:pic>
    </p:spTree>
    <p:extLst>
      <p:ext uri="{BB962C8B-B14F-4D97-AF65-F5344CB8AC3E}">
        <p14:creationId xmlns:p14="http://schemas.microsoft.com/office/powerpoint/2010/main" val="2862612457"/>
      </p:ext>
    </p:extLst>
  </p:cSld>
  <p:clrMapOvr>
    <a:masterClrMapping/>
  </p:clrMapOvr>
  <mc:AlternateContent xmlns:mc="http://schemas.openxmlformats.org/markup-compatibility/2006">
    <mc:Choice xmlns:p14="http://schemas.microsoft.com/office/powerpoint/2010/main" Requires="p14">
      <p:transition spd="med" p14:dur="600" advTm="805">
        <p:fade/>
      </p:transition>
    </mc:Choice>
    <mc:Fallback>
      <p:transition xmlns:p14="http://schemas.microsoft.com/office/powerpoint/2010/main" spd="med" advTm="805">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Wearable Apps</a:t>
            </a:r>
            <a:endParaRPr lang="en-US" dirty="0"/>
          </a:p>
        </p:txBody>
      </p:sp>
      <p:sp>
        <p:nvSpPr>
          <p:cNvPr id="3" name="Footer Placeholder 2"/>
          <p:cNvSpPr>
            <a:spLocks noGrp="1"/>
          </p:cNvSpPr>
          <p:nvPr>
            <p:ph type="ftr" sz="quarter" idx="11"/>
          </p:nvPr>
        </p:nvSpPr>
        <p:spPr/>
        <p:txBody>
          <a:bodyPr/>
          <a:lstStyle/>
          <a:p>
            <a:endParaRPr lang="en-US" dirty="0"/>
          </a:p>
        </p:txBody>
      </p:sp>
      <p:pic>
        <p:nvPicPr>
          <p:cNvPr id="6" name="Picture 5"/>
          <p:cNvPicPr>
            <a:picLocks noChangeAspect="1"/>
          </p:cNvPicPr>
          <p:nvPr/>
        </p:nvPicPr>
        <p:blipFill>
          <a:blip r:embed="rId3"/>
          <a:stretch>
            <a:fillRect/>
          </a:stretch>
        </p:blipFill>
        <p:spPr>
          <a:xfrm>
            <a:off x="961061" y="1186967"/>
            <a:ext cx="7291771" cy="3412685"/>
          </a:xfrm>
          <a:prstGeom prst="rect">
            <a:avLst/>
          </a:prstGeom>
        </p:spPr>
      </p:pic>
    </p:spTree>
    <p:extLst>
      <p:ext uri="{BB962C8B-B14F-4D97-AF65-F5344CB8AC3E}">
        <p14:creationId xmlns:p14="http://schemas.microsoft.com/office/powerpoint/2010/main" val="272810165"/>
      </p:ext>
    </p:extLst>
  </p:cSld>
  <p:clrMapOvr>
    <a:masterClrMapping/>
  </p:clrMapOvr>
  <mc:AlternateContent xmlns:mc="http://schemas.openxmlformats.org/markup-compatibility/2006">
    <mc:Choice xmlns:p14="http://schemas.microsoft.com/office/powerpoint/2010/main" Requires="p14">
      <p:transition spd="med" p14:dur="600" advTm="51029">
        <p:fade/>
      </p:transition>
    </mc:Choice>
    <mc:Fallback>
      <p:transition xmlns:p14="http://schemas.microsoft.com/office/powerpoint/2010/main" spd="med" advTm="51029">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pic>
        <p:nvPicPr>
          <p:cNvPr id="403" name="Shape 403"/>
          <p:cNvPicPr preferRelativeResize="0"/>
          <p:nvPr/>
        </p:nvPicPr>
        <p:blipFill rotWithShape="1">
          <a:blip r:embed="rId3">
            <a:alphaModFix/>
          </a:blip>
          <a:srcRect/>
          <a:stretch/>
        </p:blipFill>
        <p:spPr>
          <a:xfrm>
            <a:off x="3669859" y="1194838"/>
            <a:ext cx="2182419" cy="1838962"/>
          </a:xfrm>
          <a:prstGeom prst="rect">
            <a:avLst/>
          </a:prstGeom>
          <a:noFill/>
          <a:ln>
            <a:noFill/>
          </a:ln>
        </p:spPr>
      </p:pic>
      <p:pic>
        <p:nvPicPr>
          <p:cNvPr id="404" name="Shape 404"/>
          <p:cNvPicPr preferRelativeResize="0"/>
          <p:nvPr/>
        </p:nvPicPr>
        <p:blipFill rotWithShape="1">
          <a:blip r:embed="rId4">
            <a:alphaModFix/>
          </a:blip>
          <a:srcRect/>
          <a:stretch/>
        </p:blipFill>
        <p:spPr>
          <a:xfrm>
            <a:off x="418891" y="1020926"/>
            <a:ext cx="3172144" cy="2246039"/>
          </a:xfrm>
          <a:prstGeom prst="rect">
            <a:avLst/>
          </a:prstGeom>
          <a:noFill/>
          <a:ln>
            <a:noFill/>
          </a:ln>
        </p:spPr>
      </p:pic>
      <p:pic>
        <p:nvPicPr>
          <p:cNvPr id="405" name="Shape 405"/>
          <p:cNvPicPr preferRelativeResize="0"/>
          <p:nvPr/>
        </p:nvPicPr>
        <p:blipFill rotWithShape="1">
          <a:blip r:embed="rId5">
            <a:alphaModFix/>
          </a:blip>
          <a:srcRect/>
          <a:stretch/>
        </p:blipFill>
        <p:spPr>
          <a:xfrm>
            <a:off x="5703382" y="1133475"/>
            <a:ext cx="2673758" cy="1900325"/>
          </a:xfrm>
          <a:prstGeom prst="rect">
            <a:avLst/>
          </a:prstGeom>
          <a:noFill/>
          <a:ln>
            <a:noFill/>
          </a:ln>
        </p:spPr>
      </p:pic>
      <p:sp>
        <p:nvSpPr>
          <p:cNvPr id="406" name="Shape 406"/>
          <p:cNvSpPr/>
          <p:nvPr/>
        </p:nvSpPr>
        <p:spPr>
          <a:xfrm>
            <a:off x="1045436" y="3208567"/>
            <a:ext cx="1879942" cy="342900"/>
          </a:xfrm>
          <a:prstGeom prst="rect">
            <a:avLst/>
          </a:prstGeom>
          <a:noFill/>
          <a:ln>
            <a:noFill/>
          </a:ln>
        </p:spPr>
        <p:txBody>
          <a:bodyPr lIns="0" tIns="0" rIns="0" bIns="0" anchor="ctr" anchorCtr="0">
            <a:noAutofit/>
          </a:bodyPr>
          <a:lstStyle/>
          <a:p>
            <a:pPr algn="ctr">
              <a:lnSpc>
                <a:spcPct val="90000"/>
              </a:lnSpc>
              <a:buSzPct val="25000"/>
            </a:pPr>
            <a:r>
              <a:rPr lang="en-US" sz="2000" dirty="0" smtClean="0">
                <a:solidFill>
                  <a:srgbClr val="424242"/>
                </a:solidFill>
                <a:latin typeface="Roboto"/>
                <a:ea typeface="Roboto"/>
                <a:cs typeface="Roboto"/>
                <a:sym typeface="Roboto"/>
              </a:rPr>
              <a:t>Data Exchange</a:t>
            </a:r>
            <a:endParaRPr lang="en-US" sz="2000" dirty="0">
              <a:solidFill>
                <a:srgbClr val="424242"/>
              </a:solidFill>
              <a:latin typeface="Roboto"/>
              <a:ea typeface="Roboto"/>
              <a:cs typeface="Roboto"/>
              <a:sym typeface="Roboto"/>
            </a:endParaRPr>
          </a:p>
        </p:txBody>
      </p:sp>
      <p:sp>
        <p:nvSpPr>
          <p:cNvPr id="407" name="Shape 407"/>
          <p:cNvSpPr/>
          <p:nvPr/>
        </p:nvSpPr>
        <p:spPr>
          <a:xfrm>
            <a:off x="4084359" y="3208567"/>
            <a:ext cx="1218810" cy="342900"/>
          </a:xfrm>
          <a:prstGeom prst="rect">
            <a:avLst/>
          </a:prstGeom>
          <a:noFill/>
          <a:ln>
            <a:noFill/>
          </a:ln>
        </p:spPr>
        <p:txBody>
          <a:bodyPr lIns="0" tIns="0" rIns="0" bIns="0" anchor="ctr" anchorCtr="0">
            <a:noAutofit/>
          </a:bodyPr>
          <a:lstStyle/>
          <a:p>
            <a:pPr algn="ctr">
              <a:lnSpc>
                <a:spcPct val="90000"/>
              </a:lnSpc>
              <a:buSzPct val="25000"/>
            </a:pPr>
            <a:r>
              <a:rPr lang="en-US" sz="2000" dirty="0">
                <a:solidFill>
                  <a:srgbClr val="424242"/>
                </a:solidFill>
                <a:latin typeface="Roboto"/>
                <a:ea typeface="Roboto"/>
                <a:cs typeface="Roboto"/>
                <a:sym typeface="Roboto"/>
              </a:rPr>
              <a:t>Custom UI</a:t>
            </a:r>
          </a:p>
        </p:txBody>
      </p:sp>
      <p:sp>
        <p:nvSpPr>
          <p:cNvPr id="408" name="Shape 408"/>
          <p:cNvSpPr/>
          <p:nvPr/>
        </p:nvSpPr>
        <p:spPr>
          <a:xfrm>
            <a:off x="6275044" y="3205250"/>
            <a:ext cx="1592517" cy="342900"/>
          </a:xfrm>
          <a:prstGeom prst="rect">
            <a:avLst/>
          </a:prstGeom>
          <a:noFill/>
          <a:ln>
            <a:noFill/>
          </a:ln>
        </p:spPr>
        <p:txBody>
          <a:bodyPr lIns="0" tIns="0" rIns="0" bIns="0" anchor="ctr" anchorCtr="0">
            <a:noAutofit/>
          </a:bodyPr>
          <a:lstStyle/>
          <a:p>
            <a:pPr algn="ctr">
              <a:lnSpc>
                <a:spcPct val="90000"/>
              </a:lnSpc>
              <a:buSzPct val="25000"/>
            </a:pPr>
            <a:r>
              <a:rPr lang="en-US" sz="2000" dirty="0">
                <a:solidFill>
                  <a:srgbClr val="424242"/>
                </a:solidFill>
                <a:latin typeface="Roboto"/>
                <a:ea typeface="Roboto"/>
                <a:cs typeface="Roboto"/>
                <a:sym typeface="Roboto"/>
              </a:rPr>
              <a:t>Voice Actions</a:t>
            </a:r>
          </a:p>
        </p:txBody>
      </p:sp>
    </p:spTree>
    <p:extLst>
      <p:ext uri="{BB962C8B-B14F-4D97-AF65-F5344CB8AC3E}">
        <p14:creationId xmlns:p14="http://schemas.microsoft.com/office/powerpoint/2010/main" val="3580972060"/>
      </p:ext>
    </p:extLst>
  </p:cSld>
  <p:clrMapOvr>
    <a:masterClrMapping/>
  </p:clrMapOvr>
  <mc:AlternateContent xmlns:mc="http://schemas.openxmlformats.org/markup-compatibility/2006">
    <mc:Choice xmlns:p14="http://schemas.microsoft.com/office/powerpoint/2010/main" Requires="p14">
      <p:transition spd="med" p14:dur="600" advTm="66562">
        <p:fade/>
      </p:transition>
    </mc:Choice>
    <mc:Fallback>
      <p:transition xmlns:p14="http://schemas.microsoft.com/office/powerpoint/2010/main" spd="med" advTm="66562">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3"/>
        <p:cNvGrpSpPr/>
        <p:nvPr/>
      </p:nvGrpSpPr>
      <p:grpSpPr>
        <a:xfrm>
          <a:off x="0" y="0"/>
          <a:ext cx="0" cy="0"/>
          <a:chOff x="0" y="0"/>
          <a:chExt cx="0" cy="0"/>
        </a:xfrm>
      </p:grpSpPr>
      <p:grpSp>
        <p:nvGrpSpPr>
          <p:cNvPr id="414" name="Shape 414"/>
          <p:cNvGrpSpPr/>
          <p:nvPr/>
        </p:nvGrpSpPr>
        <p:grpSpPr>
          <a:xfrm>
            <a:off x="982521" y="653973"/>
            <a:ext cx="4664198" cy="2365321"/>
            <a:chOff x="0" y="0"/>
            <a:chExt cx="12437860" cy="6307519"/>
          </a:xfrm>
        </p:grpSpPr>
        <p:pic>
          <p:nvPicPr>
            <p:cNvPr id="415" name="Shape 415"/>
            <p:cNvPicPr preferRelativeResize="0"/>
            <p:nvPr/>
          </p:nvPicPr>
          <p:blipFill rotWithShape="1">
            <a:blip r:embed="rId3">
              <a:alphaModFix/>
            </a:blip>
            <a:srcRect/>
            <a:stretch/>
          </p:blipFill>
          <p:spPr>
            <a:xfrm>
              <a:off x="0" y="0"/>
              <a:ext cx="12437860" cy="6307519"/>
            </a:xfrm>
            <a:prstGeom prst="rect">
              <a:avLst/>
            </a:prstGeom>
            <a:noFill/>
            <a:ln>
              <a:noFill/>
            </a:ln>
          </p:spPr>
        </p:pic>
        <p:pic>
          <p:nvPicPr>
            <p:cNvPr id="416" name="Shape 416"/>
            <p:cNvPicPr preferRelativeResize="0"/>
            <p:nvPr/>
          </p:nvPicPr>
          <p:blipFill rotWithShape="1">
            <a:blip r:embed="rId4">
              <a:alphaModFix/>
            </a:blip>
            <a:srcRect/>
            <a:stretch/>
          </p:blipFill>
          <p:spPr>
            <a:xfrm>
              <a:off x="1362445" y="404405"/>
              <a:ext cx="9405864" cy="5286096"/>
            </a:xfrm>
            <a:prstGeom prst="rect">
              <a:avLst/>
            </a:prstGeom>
            <a:noFill/>
            <a:ln>
              <a:noFill/>
            </a:ln>
          </p:spPr>
        </p:pic>
      </p:grpSp>
      <p:cxnSp>
        <p:nvCxnSpPr>
          <p:cNvPr id="417" name="Shape 417"/>
          <p:cNvCxnSpPr/>
          <p:nvPr/>
        </p:nvCxnSpPr>
        <p:spPr>
          <a:xfrm>
            <a:off x="5549186" y="1836633"/>
            <a:ext cx="1485096" cy="0"/>
          </a:xfrm>
          <a:prstGeom prst="straightConnector1">
            <a:avLst/>
          </a:prstGeom>
          <a:noFill/>
          <a:ln w="76200" cap="flat">
            <a:solidFill>
              <a:srgbClr val="A7A7A7"/>
            </a:solidFill>
            <a:prstDash val="solid"/>
            <a:round/>
            <a:headEnd type="triangle" w="med" len="med"/>
            <a:tailEnd type="triangle" w="med" len="med"/>
          </a:ln>
        </p:spPr>
      </p:cxnSp>
      <p:grpSp>
        <p:nvGrpSpPr>
          <p:cNvPr id="420" name="Shape 420"/>
          <p:cNvGrpSpPr/>
          <p:nvPr/>
        </p:nvGrpSpPr>
        <p:grpSpPr>
          <a:xfrm>
            <a:off x="6142179" y="2624137"/>
            <a:ext cx="1743075" cy="1743075"/>
            <a:chOff x="0" y="0"/>
            <a:chExt cx="4648199" cy="4648199"/>
          </a:xfrm>
        </p:grpSpPr>
        <p:pic>
          <p:nvPicPr>
            <p:cNvPr id="421" name="Shape 421"/>
            <p:cNvPicPr preferRelativeResize="0"/>
            <p:nvPr/>
          </p:nvPicPr>
          <p:blipFill rotWithShape="1">
            <a:blip r:embed="rId5">
              <a:alphaModFix/>
            </a:blip>
            <a:srcRect/>
            <a:stretch/>
          </p:blipFill>
          <p:spPr>
            <a:xfrm>
              <a:off x="611608" y="599287"/>
              <a:ext cx="3424983" cy="3449624"/>
            </a:xfrm>
            <a:prstGeom prst="rect">
              <a:avLst/>
            </a:prstGeom>
            <a:noFill/>
            <a:ln>
              <a:noFill/>
            </a:ln>
          </p:spPr>
        </p:pic>
        <p:pic>
          <p:nvPicPr>
            <p:cNvPr id="422" name="Shape 422"/>
            <p:cNvPicPr preferRelativeResize="0"/>
            <p:nvPr/>
          </p:nvPicPr>
          <p:blipFill rotWithShape="1">
            <a:blip r:embed="rId6">
              <a:alphaModFix/>
            </a:blip>
            <a:srcRect/>
            <a:stretch/>
          </p:blipFill>
          <p:spPr>
            <a:xfrm>
              <a:off x="0" y="0"/>
              <a:ext cx="4648199" cy="4648199"/>
            </a:xfrm>
            <a:prstGeom prst="rect">
              <a:avLst/>
            </a:prstGeom>
            <a:noFill/>
            <a:ln>
              <a:noFill/>
            </a:ln>
          </p:spPr>
        </p:pic>
      </p:grpSp>
      <p:cxnSp>
        <p:nvCxnSpPr>
          <p:cNvPr id="423" name="Shape 423"/>
          <p:cNvCxnSpPr/>
          <p:nvPr/>
        </p:nvCxnSpPr>
        <p:spPr>
          <a:xfrm rot="10800000" flipH="1">
            <a:off x="7013716" y="1836633"/>
            <a:ext cx="0" cy="722225"/>
          </a:xfrm>
          <a:prstGeom prst="straightConnector1">
            <a:avLst/>
          </a:prstGeom>
          <a:noFill/>
          <a:ln w="76200" cap="flat">
            <a:solidFill>
              <a:srgbClr val="A7A7A7"/>
            </a:solidFill>
            <a:prstDash val="solid"/>
            <a:round/>
            <a:headEnd type="triangle" w="med" len="med"/>
            <a:tailEnd type="triangle" w="med" len="med"/>
          </a:ln>
        </p:spPr>
      </p:cxnSp>
      <p:pic>
        <p:nvPicPr>
          <p:cNvPr id="424" name="Shape 424"/>
          <p:cNvPicPr preferRelativeResize="0"/>
          <p:nvPr/>
        </p:nvPicPr>
        <p:blipFill rotWithShape="1">
          <a:blip r:embed="rId7">
            <a:alphaModFix/>
          </a:blip>
          <a:srcRect/>
          <a:stretch/>
        </p:blipFill>
        <p:spPr>
          <a:xfrm>
            <a:off x="6537504" y="1265170"/>
            <a:ext cx="952426" cy="952426"/>
          </a:xfrm>
          <a:prstGeom prst="rect">
            <a:avLst/>
          </a:prstGeom>
          <a:noFill/>
          <a:ln>
            <a:noFill/>
          </a:ln>
        </p:spPr>
      </p:pic>
    </p:spTree>
    <p:extLst>
      <p:ext uri="{BB962C8B-B14F-4D97-AF65-F5344CB8AC3E}">
        <p14:creationId xmlns:p14="http://schemas.microsoft.com/office/powerpoint/2010/main" val="748001697"/>
      </p:ext>
    </p:extLst>
  </p:cSld>
  <p:clrMapOvr>
    <a:masterClrMapping/>
  </p:clrMapOvr>
  <mc:AlternateContent xmlns:mc="http://schemas.openxmlformats.org/markup-compatibility/2006">
    <mc:Choice xmlns:p14="http://schemas.microsoft.com/office/powerpoint/2010/main" Requires="p14">
      <p:transition spd="med" p14:dur="600" advTm="23166">
        <p:fade/>
      </p:transition>
    </mc:Choice>
    <mc:Fallback>
      <p:transition xmlns:p14="http://schemas.microsoft.com/office/powerpoint/2010/main" spd="med" advTm="23166">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a:stretch>
        </a:blipFill>
        <a:effectLst/>
      </p:bgPr>
    </p:bg>
    <p:spTree>
      <p:nvGrpSpPr>
        <p:cNvPr id="1" name="Shape 429"/>
        <p:cNvGrpSpPr/>
        <p:nvPr/>
      </p:nvGrpSpPr>
      <p:grpSpPr>
        <a:xfrm>
          <a:off x="0" y="0"/>
          <a:ext cx="0" cy="0"/>
          <a:chOff x="0" y="0"/>
          <a:chExt cx="0" cy="0"/>
        </a:xfrm>
      </p:grpSpPr>
      <p:sp>
        <p:nvSpPr>
          <p:cNvPr id="430" name="Shape 430"/>
          <p:cNvSpPr/>
          <p:nvPr/>
        </p:nvSpPr>
        <p:spPr>
          <a:xfrm>
            <a:off x="2940059" y="1366979"/>
            <a:ext cx="3263881" cy="771042"/>
          </a:xfrm>
          <a:prstGeom prst="roundRect">
            <a:avLst>
              <a:gd name="adj" fmla="val 9013"/>
            </a:avLst>
          </a:prstGeom>
          <a:solidFill>
            <a:srgbClr val="DB4437"/>
          </a:solidFill>
          <a:ln>
            <a:noFill/>
          </a:ln>
        </p:spPr>
        <p:txBody>
          <a:bodyPr lIns="0" tIns="0" rIns="0" bIns="0" anchor="ctr" anchorCtr="0">
            <a:noAutofit/>
          </a:bodyPr>
          <a:lstStyle/>
          <a:p>
            <a:pPr algn="ctr">
              <a:lnSpc>
                <a:spcPct val="90000"/>
              </a:lnSpc>
              <a:buSzPct val="25000"/>
            </a:pPr>
            <a:r>
              <a:rPr lang="en-US" sz="1900" dirty="0">
                <a:solidFill>
                  <a:srgbClr val="FFFFFF"/>
                </a:solidFill>
                <a:latin typeface="Roboto"/>
                <a:ea typeface="Roboto"/>
                <a:cs typeface="Roboto"/>
                <a:sym typeface="Roboto"/>
              </a:rPr>
              <a:t>Node</a:t>
            </a:r>
          </a:p>
        </p:txBody>
      </p:sp>
      <p:sp>
        <p:nvSpPr>
          <p:cNvPr id="433" name="Shape 433"/>
          <p:cNvSpPr/>
          <p:nvPr/>
        </p:nvSpPr>
        <p:spPr>
          <a:xfrm>
            <a:off x="2940059" y="3185488"/>
            <a:ext cx="3263881" cy="771042"/>
          </a:xfrm>
          <a:prstGeom prst="roundRect">
            <a:avLst>
              <a:gd name="adj" fmla="val 9013"/>
            </a:avLst>
          </a:prstGeom>
          <a:solidFill>
            <a:srgbClr val="F4B400"/>
          </a:solidFill>
          <a:ln>
            <a:noFill/>
          </a:ln>
        </p:spPr>
        <p:txBody>
          <a:bodyPr lIns="0" tIns="0" rIns="0" bIns="0" anchor="ctr" anchorCtr="0">
            <a:noAutofit/>
          </a:bodyPr>
          <a:lstStyle/>
          <a:p>
            <a:pPr algn="ctr">
              <a:lnSpc>
                <a:spcPct val="90000"/>
              </a:lnSpc>
              <a:buSzPct val="25000"/>
            </a:pPr>
            <a:r>
              <a:rPr lang="en-US" sz="1900" dirty="0">
                <a:solidFill>
                  <a:srgbClr val="FFFFFF"/>
                </a:solidFill>
                <a:latin typeface="Roboto"/>
                <a:ea typeface="Roboto"/>
                <a:cs typeface="Roboto"/>
                <a:sym typeface="Roboto"/>
              </a:rPr>
              <a:t>Data</a:t>
            </a:r>
          </a:p>
        </p:txBody>
      </p:sp>
      <p:sp>
        <p:nvSpPr>
          <p:cNvPr id="434" name="Shape 434"/>
          <p:cNvSpPr/>
          <p:nvPr/>
        </p:nvSpPr>
        <p:spPr>
          <a:xfrm>
            <a:off x="2940059" y="2271854"/>
            <a:ext cx="3263881" cy="771041"/>
          </a:xfrm>
          <a:prstGeom prst="roundRect">
            <a:avLst>
              <a:gd name="adj" fmla="val 9013"/>
            </a:avLst>
          </a:prstGeom>
          <a:solidFill>
            <a:srgbClr val="4285F4"/>
          </a:solidFill>
          <a:ln>
            <a:noFill/>
          </a:ln>
        </p:spPr>
        <p:txBody>
          <a:bodyPr lIns="0" tIns="0" rIns="0" bIns="0" anchor="ctr" anchorCtr="0">
            <a:noAutofit/>
          </a:bodyPr>
          <a:lstStyle/>
          <a:p>
            <a:pPr algn="ctr">
              <a:lnSpc>
                <a:spcPct val="90000"/>
              </a:lnSpc>
              <a:buSzPct val="25000"/>
            </a:pPr>
            <a:r>
              <a:rPr lang="en-US" sz="1900" dirty="0">
                <a:solidFill>
                  <a:srgbClr val="FFFFFF"/>
                </a:solidFill>
                <a:latin typeface="Roboto"/>
                <a:ea typeface="Roboto"/>
                <a:cs typeface="Roboto"/>
                <a:sym typeface="Roboto"/>
              </a:rPr>
              <a:t>Message</a:t>
            </a:r>
          </a:p>
        </p:txBody>
      </p:sp>
      <p:sp>
        <p:nvSpPr>
          <p:cNvPr id="2" name="Title 1"/>
          <p:cNvSpPr>
            <a:spLocks noGrp="1"/>
          </p:cNvSpPr>
          <p:nvPr>
            <p:ph type="title"/>
          </p:nvPr>
        </p:nvSpPr>
        <p:spPr/>
        <p:txBody>
          <a:bodyPr/>
          <a:lstStyle/>
          <a:p>
            <a:r>
              <a:rPr lang="en-US" dirty="0" smtClean="0">
                <a:solidFill>
                  <a:srgbClr val="FFFFFF"/>
                </a:solidFill>
              </a:rPr>
              <a:t>Data Exchange</a:t>
            </a:r>
            <a:endParaRPr lang="en-US" dirty="0">
              <a:solidFill>
                <a:srgbClr val="FFFFFF"/>
              </a:solidFill>
            </a:endParaRPr>
          </a:p>
        </p:txBody>
      </p:sp>
    </p:spTree>
    <p:custDataLst>
      <p:tags r:id="rId1"/>
    </p:custDataLst>
    <p:extLst>
      <p:ext uri="{BB962C8B-B14F-4D97-AF65-F5344CB8AC3E}">
        <p14:creationId xmlns:p14="http://schemas.microsoft.com/office/powerpoint/2010/main" val="3306495537"/>
      </p:ext>
    </p:extLst>
  </p:cSld>
  <p:clrMapOvr>
    <a:masterClrMapping/>
  </p:clrMapOvr>
  <mc:AlternateContent xmlns:mc="http://schemas.openxmlformats.org/markup-compatibility/2006">
    <mc:Choice xmlns:p14="http://schemas.microsoft.com/office/powerpoint/2010/main" Requires="p14">
      <p:transition spd="med" p14:dur="600" advTm="78509">
        <p:fade/>
      </p:transition>
    </mc:Choice>
    <mc:Fallback>
      <p:transition xmlns:p14="http://schemas.microsoft.com/office/powerpoint/2010/main" spd="med" advTm="78509">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
                                        <p:tgtEl>
                                          <p:spTgt spid="4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34"/>
                                        </p:tgtEl>
                                        <p:attrNameLst>
                                          <p:attrName>style.visibility</p:attrName>
                                        </p:attrNameLst>
                                      </p:cBhvr>
                                      <p:to>
                                        <p:strVal val="visible"/>
                                      </p:to>
                                    </p:set>
                                    <p:animEffect transition="in" filter="fade">
                                      <p:cBhvr>
                                        <p:cTn id="12" dur="1"/>
                                        <p:tgtEl>
                                          <p:spTgt spid="4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3"/>
                                        </p:tgtEl>
                                        <p:attrNameLst>
                                          <p:attrName>style.visibility</p:attrName>
                                        </p:attrNameLst>
                                      </p:cBhvr>
                                      <p:to>
                                        <p:strVal val="visible"/>
                                      </p:to>
                                    </p:set>
                                    <p:animEffect transition="in" filter="fade">
                                      <p:cBhvr>
                                        <p:cTn id="17" dur="1"/>
                                        <p:tgtEl>
                                          <p:spTgt spid="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3">
            <a:alphaModFix/>
          </a:blip>
          <a:srcRect/>
          <a:stretch/>
        </p:blipFill>
        <p:spPr>
          <a:xfrm>
            <a:off x="-2037" y="-19750"/>
            <a:ext cx="9628863" cy="6421249"/>
          </a:xfrm>
          <a:prstGeom prst="rect">
            <a:avLst/>
          </a:prstGeom>
          <a:noFill/>
          <a:ln>
            <a:noFill/>
          </a:ln>
        </p:spPr>
      </p:pic>
    </p:spTree>
    <p:extLst>
      <p:ext uri="{BB962C8B-B14F-4D97-AF65-F5344CB8AC3E}">
        <p14:creationId xmlns:p14="http://schemas.microsoft.com/office/powerpoint/2010/main" val="2672740381"/>
      </p:ext>
    </p:extLst>
  </p:cSld>
  <p:clrMapOvr>
    <a:masterClrMapping/>
  </p:clrMapOvr>
  <mc:AlternateContent xmlns:mc="http://schemas.openxmlformats.org/markup-compatibility/2006">
    <mc:Choice xmlns:p14="http://schemas.microsoft.com/office/powerpoint/2010/main" Requires="p14">
      <p:transition spd="med" p14:dur="600" advTm="6275">
        <p:fade/>
      </p:transition>
    </mc:Choice>
    <mc:Fallback>
      <p:transition xmlns:p14="http://schemas.microsoft.com/office/powerpoint/2010/main" spd="med" advTm="6275">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Create a GoogleApiClient</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7795172" cy="4185761"/>
          </a:xfrm>
          <a:prstGeom prst="rect">
            <a:avLst/>
          </a:prstGeom>
          <a:noFill/>
        </p:spPr>
        <p:txBody>
          <a:bodyPr wrap="square" rtlCol="0">
            <a:spAutoFit/>
          </a:bodyPr>
          <a:lstStyle/>
          <a:p>
            <a:r>
              <a:rPr lang="en-US" sz="1400" dirty="0">
                <a:solidFill>
                  <a:srgbClr val="678CB1"/>
                </a:solidFill>
                <a:latin typeface="Menlo"/>
              </a:rPr>
              <a:t>GoogleApiClient mGoogleApiClient </a:t>
            </a:r>
            <a:r>
              <a:rPr lang="en-US" sz="1400" dirty="0">
                <a:solidFill>
                  <a:srgbClr val="E8E2B7"/>
                </a:solidFill>
                <a:latin typeface="Menlo"/>
              </a:rPr>
              <a:t>= </a:t>
            </a:r>
            <a:r>
              <a:rPr lang="en-US" sz="1400" dirty="0">
                <a:solidFill>
                  <a:srgbClr val="93C763"/>
                </a:solidFill>
                <a:latin typeface="Menlo"/>
              </a:rPr>
              <a:t>new </a:t>
            </a:r>
            <a:r>
              <a:rPr lang="en-US" sz="1400" dirty="0">
                <a:solidFill>
                  <a:srgbClr val="E0E2E4"/>
                </a:solidFill>
                <a:latin typeface="Menlo"/>
              </a:rPr>
              <a:t>GoogleApiClient</a:t>
            </a:r>
            <a:r>
              <a:rPr lang="en-US" sz="1400" dirty="0">
                <a:solidFill>
                  <a:srgbClr val="E8E2B7"/>
                </a:solidFill>
                <a:latin typeface="Menlo"/>
              </a:rPr>
              <a:t>.</a:t>
            </a:r>
            <a:r>
              <a:rPr lang="en-US" sz="1400" dirty="0">
                <a:solidFill>
                  <a:srgbClr val="E0E2E4"/>
                </a:solidFill>
                <a:latin typeface="Menlo"/>
              </a:rPr>
              <a:t>Builder</a:t>
            </a:r>
            <a:r>
              <a:rPr lang="en-US" sz="1400" dirty="0">
                <a:solidFill>
                  <a:srgbClr val="E8E2B7"/>
                </a:solidFill>
                <a:latin typeface="Menlo"/>
              </a:rPr>
              <a:t>(</a:t>
            </a:r>
            <a:r>
              <a:rPr lang="en-US" sz="1400" dirty="0">
                <a:solidFill>
                  <a:srgbClr val="93C763"/>
                </a:solidFill>
                <a:latin typeface="Menlo"/>
              </a:rPr>
              <a:t>this</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E0E2E4"/>
                </a:solidFill>
                <a:latin typeface="Menlo"/>
              </a:rPr>
              <a:t>addConnectionCallbacks</a:t>
            </a:r>
            <a:r>
              <a:rPr lang="en-US" sz="1400" dirty="0">
                <a:solidFill>
                  <a:srgbClr val="E8E2B7"/>
                </a:solidFill>
                <a:latin typeface="Menlo"/>
              </a:rPr>
              <a:t>(</a:t>
            </a:r>
            <a:r>
              <a:rPr lang="en-US" sz="1400" dirty="0">
                <a:solidFill>
                  <a:srgbClr val="93C763"/>
                </a:solidFill>
                <a:latin typeface="Menlo"/>
              </a:rPr>
              <a:t>new </a:t>
            </a:r>
            <a:r>
              <a:rPr lang="en-US" sz="1400" dirty="0">
                <a:solidFill>
                  <a:srgbClr val="E0E2E4"/>
                </a:solidFill>
                <a:latin typeface="Menlo"/>
              </a:rPr>
              <a:t>ConnectionCallbacks</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A082BD"/>
                </a:solidFill>
                <a:latin typeface="Menlo"/>
              </a:rPr>
              <a:t>            </a:t>
            </a:r>
            <a:r>
              <a:rPr lang="en-US" sz="1400" dirty="0">
                <a:solidFill>
                  <a:srgbClr val="93C763"/>
                </a:solidFill>
                <a:latin typeface="Menlo"/>
              </a:rPr>
              <a:t>public void </a:t>
            </a:r>
            <a:r>
              <a:rPr lang="en-US" sz="1400" dirty="0">
                <a:solidFill>
                  <a:srgbClr val="678CB1"/>
                </a:solidFill>
                <a:latin typeface="Menlo"/>
              </a:rPr>
              <a:t>onConnected</a:t>
            </a:r>
            <a:r>
              <a:rPr lang="en-US" sz="1400" dirty="0">
                <a:solidFill>
                  <a:srgbClr val="E8E2B7"/>
                </a:solidFill>
                <a:latin typeface="Menlo"/>
              </a:rPr>
              <a:t>(</a:t>
            </a:r>
            <a:r>
              <a:rPr lang="en-US" sz="1400" dirty="0">
                <a:solidFill>
                  <a:srgbClr val="678CB1"/>
                </a:solidFill>
                <a:latin typeface="Menlo"/>
              </a:rPr>
              <a:t>Bundle </a:t>
            </a:r>
            <a:r>
              <a:rPr lang="en-US" sz="1400" dirty="0">
                <a:solidFill>
                  <a:srgbClr val="E0E2E4"/>
                </a:solidFill>
                <a:latin typeface="Menlo"/>
              </a:rPr>
              <a:t>connectionHint</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7D8C93"/>
                </a:solidFill>
                <a:latin typeface="Menlo"/>
              </a:rPr>
              <a:t>// Now you can use the data layer API</a:t>
            </a:r>
            <a:br>
              <a:rPr lang="en-US" sz="1400" dirty="0">
                <a:solidFill>
                  <a:srgbClr val="7D8C93"/>
                </a:solidFill>
                <a:latin typeface="Menlo"/>
              </a:rPr>
            </a:br>
            <a:r>
              <a:rPr lang="en-US" sz="1400" dirty="0">
                <a:solidFill>
                  <a:srgbClr val="7D8C93"/>
                </a:solidFill>
                <a:latin typeface="Menlo"/>
              </a:rPr>
              <a:t>            </a:t>
            </a:r>
            <a:r>
              <a:rPr lang="en-US" sz="1400" dirty="0" smtClean="0">
                <a:solidFill>
                  <a:srgbClr val="E8E2B7"/>
                </a:solidFill>
                <a:latin typeface="Menlo"/>
              </a:rPr>
              <a:t>}</a:t>
            </a:r>
          </a:p>
          <a:p>
            <a:r>
              <a:rPr lang="en-US" sz="1400" dirty="0" smtClean="0">
                <a:solidFill>
                  <a:srgbClr val="E8E2B7"/>
                </a:solidFill>
                <a:latin typeface="Menlo"/>
              </a:rPr>
              <a:t>		</a:t>
            </a:r>
            <a:r>
              <a:rPr lang="en-US" sz="1400" dirty="0">
                <a:solidFill>
                  <a:srgbClr val="E8E2B7"/>
                </a:solidFill>
                <a:latin typeface="Menlo"/>
              </a:rPr>
              <a:t> </a:t>
            </a:r>
            <a:r>
              <a:rPr lang="en-US" sz="1400" dirty="0" smtClean="0">
                <a:solidFill>
                  <a:srgbClr val="E8E2B7"/>
                </a:solidFill>
                <a:latin typeface="Menlo"/>
              </a:rPr>
              <a:t> ...</a:t>
            </a:r>
            <a:r>
              <a:rPr lang="en-US" sz="1400" dirty="0">
                <a:solidFill>
                  <a:srgbClr val="E8E2B7"/>
                </a:solidFill>
                <a:latin typeface="Menlo"/>
              </a:rPr>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E0E2E4"/>
                </a:solidFill>
                <a:latin typeface="Menlo"/>
              </a:rPr>
              <a:t>addOnConnectionFailedListener</a:t>
            </a:r>
            <a:r>
              <a:rPr lang="en-US" sz="1400" dirty="0">
                <a:solidFill>
                  <a:srgbClr val="E8E2B7"/>
                </a:solidFill>
                <a:latin typeface="Menlo"/>
              </a:rPr>
              <a:t>(</a:t>
            </a:r>
            <a:r>
              <a:rPr lang="en-US" sz="1400" dirty="0">
                <a:solidFill>
                  <a:srgbClr val="93C763"/>
                </a:solidFill>
                <a:latin typeface="Menlo"/>
              </a:rPr>
              <a:t>new </a:t>
            </a:r>
            <a:r>
              <a:rPr lang="en-US" sz="1400" dirty="0">
                <a:solidFill>
                  <a:srgbClr val="E0E2E4"/>
                </a:solidFill>
                <a:latin typeface="Menlo"/>
              </a:rPr>
              <a:t>OnConnectionFailedListener</a:t>
            </a:r>
            <a:r>
              <a:rPr lang="en-US" sz="1400" dirty="0">
                <a:solidFill>
                  <a:srgbClr val="E8E2B7"/>
                </a:solidFill>
                <a:latin typeface="Menlo"/>
              </a:rPr>
              <a:t>() </a:t>
            </a:r>
            <a:r>
              <a:rPr lang="en-US" sz="1400" dirty="0" smtClean="0">
                <a:solidFill>
                  <a:srgbClr val="E8E2B7"/>
                </a:solidFill>
                <a:latin typeface="Menlo"/>
              </a:rPr>
              <a:t>		{</a:t>
            </a:r>
            <a:r>
              <a:rPr lang="en-US" sz="1400" dirty="0">
                <a:solidFill>
                  <a:srgbClr val="E8E2B7"/>
                </a:solidFill>
                <a:latin typeface="Menlo"/>
              </a:rPr>
              <a:t/>
            </a:r>
            <a:br>
              <a:rPr lang="en-US" sz="1400" dirty="0">
                <a:solidFill>
                  <a:srgbClr val="E8E2B7"/>
                </a:solidFill>
                <a:latin typeface="Menlo"/>
              </a:rPr>
            </a:br>
            <a:r>
              <a:rPr lang="en-US" sz="1400" dirty="0" smtClean="0">
                <a:solidFill>
                  <a:srgbClr val="A082BD"/>
                </a:solidFill>
                <a:latin typeface="Menlo"/>
              </a:rPr>
              <a:t>            </a:t>
            </a:r>
            <a:r>
              <a:rPr lang="en-US" sz="1400" dirty="0">
                <a:solidFill>
                  <a:srgbClr val="93C763"/>
                </a:solidFill>
                <a:latin typeface="Menlo"/>
              </a:rPr>
              <a:t>public void </a:t>
            </a:r>
            <a:r>
              <a:rPr lang="en-US" sz="1400" dirty="0">
                <a:solidFill>
                  <a:srgbClr val="678CB1"/>
                </a:solidFill>
                <a:latin typeface="Menlo"/>
              </a:rPr>
              <a:t>onConnectionFailed</a:t>
            </a:r>
            <a:r>
              <a:rPr lang="en-US" sz="1400" dirty="0">
                <a:solidFill>
                  <a:srgbClr val="E8E2B7"/>
                </a:solidFill>
                <a:latin typeface="Menlo"/>
              </a:rPr>
              <a:t>(</a:t>
            </a:r>
            <a:r>
              <a:rPr lang="en-US" sz="1400" dirty="0">
                <a:solidFill>
                  <a:srgbClr val="678CB1"/>
                </a:solidFill>
                <a:latin typeface="Menlo"/>
              </a:rPr>
              <a:t>ConnectionResult </a:t>
            </a:r>
            <a:r>
              <a:rPr lang="en-US" sz="1400" dirty="0">
                <a:solidFill>
                  <a:srgbClr val="E0E2E4"/>
                </a:solidFill>
                <a:latin typeface="Menlo"/>
              </a:rPr>
              <a:t>result</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br>
              <a:rPr lang="en-US" sz="1400" dirty="0">
                <a:solidFill>
                  <a:srgbClr val="E8E2B7"/>
                </a:solidFill>
                <a:latin typeface="Menlo"/>
              </a:rPr>
            </a:br>
            <a:r>
              <a:rPr lang="en-US" sz="1400" dirty="0">
                <a:solidFill>
                  <a:srgbClr val="E8E2B7"/>
                </a:solidFill>
                <a:latin typeface="Menlo"/>
              </a:rPr>
              <a:t>        </a:t>
            </a:r>
            <a:r>
              <a:rPr lang="en-US" sz="1400" dirty="0" smtClean="0">
                <a:solidFill>
                  <a:srgbClr val="7D8C93"/>
                </a:solidFill>
                <a:latin typeface="Menlo"/>
              </a:rPr>
              <a:t>/</a:t>
            </a:r>
            <a:r>
              <a:rPr lang="en-US" sz="1400" dirty="0">
                <a:solidFill>
                  <a:srgbClr val="7D8C93"/>
                </a:solidFill>
                <a:latin typeface="Menlo"/>
              </a:rPr>
              <a:t>/ Request access only to the Wearable API</a:t>
            </a:r>
            <a:br>
              <a:rPr lang="en-US" sz="1400" dirty="0">
                <a:solidFill>
                  <a:srgbClr val="7D8C93"/>
                </a:solidFill>
                <a:latin typeface="Menlo"/>
              </a:rPr>
            </a:br>
            <a:r>
              <a:rPr lang="en-US" sz="1400" dirty="0">
                <a:solidFill>
                  <a:srgbClr val="7D8C93"/>
                </a:solidFill>
                <a:latin typeface="Menlo"/>
              </a:rPr>
              <a:t>        </a:t>
            </a:r>
            <a:r>
              <a:rPr lang="en-US" sz="1400" dirty="0">
                <a:solidFill>
                  <a:srgbClr val="E8E2B7"/>
                </a:solidFill>
                <a:latin typeface="Menlo"/>
              </a:rPr>
              <a:t>.</a:t>
            </a:r>
            <a:r>
              <a:rPr lang="en-US" sz="1400" dirty="0">
                <a:solidFill>
                  <a:srgbClr val="E0E2E4"/>
                </a:solidFill>
                <a:latin typeface="Menlo"/>
              </a:rPr>
              <a:t>addApi</a:t>
            </a:r>
            <a:r>
              <a:rPr lang="en-US" sz="1400" dirty="0">
                <a:solidFill>
                  <a:srgbClr val="E8E2B7"/>
                </a:solidFill>
                <a:latin typeface="Menlo"/>
              </a:rPr>
              <a:t>(</a:t>
            </a:r>
            <a:r>
              <a:rPr lang="en-US" sz="1400" dirty="0">
                <a:solidFill>
                  <a:srgbClr val="678CB1"/>
                </a:solidFill>
                <a:latin typeface="Menlo"/>
              </a:rPr>
              <a:t>Wearable</a:t>
            </a:r>
            <a:r>
              <a:rPr lang="en-US" sz="1400" dirty="0">
                <a:solidFill>
                  <a:srgbClr val="E8E2B7"/>
                </a:solidFill>
                <a:latin typeface="Menlo"/>
              </a:rPr>
              <a:t>.</a:t>
            </a:r>
            <a:r>
              <a:rPr lang="en-US" sz="1400" dirty="0">
                <a:solidFill>
                  <a:srgbClr val="678CB1"/>
                </a:solidFill>
                <a:latin typeface="Menlo"/>
              </a:rPr>
              <a:t>API</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E0E2E4"/>
                </a:solidFill>
                <a:latin typeface="Menlo"/>
              </a:rPr>
              <a:t>build</a:t>
            </a:r>
            <a:r>
              <a:rPr lang="en-US" sz="1400" dirty="0">
                <a:solidFill>
                  <a:srgbClr val="E8E2B7"/>
                </a:solidFill>
                <a:latin typeface="Menlo"/>
              </a:rPr>
              <a:t>()</a:t>
            </a:r>
            <a:r>
              <a:rPr lang="en-US" sz="1400" dirty="0" smtClean="0">
                <a:solidFill>
                  <a:srgbClr val="E8E2B7"/>
                </a:solidFill>
                <a:latin typeface="Menlo"/>
              </a:rPr>
              <a:t>;</a:t>
            </a:r>
          </a:p>
          <a:p>
            <a:endParaRPr lang="en-US" sz="1400" dirty="0" smtClean="0">
              <a:solidFill>
                <a:srgbClr val="E8E2B7"/>
              </a:solidFill>
              <a:latin typeface="Menlo"/>
            </a:endParaRPr>
          </a:p>
          <a:p>
            <a:r>
              <a:rPr lang="en-US" sz="1400" dirty="0">
                <a:solidFill>
                  <a:srgbClr val="678CB1"/>
                </a:solidFill>
                <a:latin typeface="Menlo"/>
              </a:rPr>
              <a:t>mGoogleApiClient</a:t>
            </a:r>
            <a:r>
              <a:rPr lang="en-US" sz="1400" dirty="0">
                <a:solidFill>
                  <a:srgbClr val="E8E2B7"/>
                </a:solidFill>
                <a:latin typeface="Menlo"/>
              </a:rPr>
              <a:t>.</a:t>
            </a:r>
            <a:r>
              <a:rPr lang="en-US" sz="1400" dirty="0">
                <a:solidFill>
                  <a:srgbClr val="E0E2E4"/>
                </a:solidFill>
                <a:latin typeface="Menlo"/>
              </a:rPr>
              <a:t>connect</a:t>
            </a:r>
            <a:r>
              <a:rPr lang="en-US" sz="1400" dirty="0">
                <a:solidFill>
                  <a:srgbClr val="E8E2B7"/>
                </a:solidFill>
                <a:latin typeface="Menlo"/>
              </a:rPr>
              <a:t>();</a:t>
            </a:r>
          </a:p>
          <a:p>
            <a:endParaRPr lang="en-US" sz="1400" dirty="0">
              <a:solidFill>
                <a:srgbClr val="E8E2B7"/>
              </a:solidFill>
              <a:latin typeface="Menlo"/>
            </a:endParaRPr>
          </a:p>
          <a:p>
            <a:endParaRPr lang="en-US" sz="1400" dirty="0"/>
          </a:p>
        </p:txBody>
      </p:sp>
    </p:spTree>
    <p:extLst>
      <p:ext uri="{BB962C8B-B14F-4D97-AF65-F5344CB8AC3E}">
        <p14:creationId xmlns:p14="http://schemas.microsoft.com/office/powerpoint/2010/main" val="931410696"/>
      </p:ext>
    </p:extLst>
  </p:cSld>
  <p:clrMapOvr>
    <a:masterClrMapping/>
  </p:clrMapOvr>
  <mc:AlternateContent xmlns:mc="http://schemas.openxmlformats.org/markup-compatibility/2006">
    <mc:Choice xmlns:p14="http://schemas.microsoft.com/office/powerpoint/2010/main" Requires="p14">
      <p:transition spd="med" p14:dur="600" advTm="29658">
        <p:fade/>
      </p:transition>
    </mc:Choice>
    <mc:Fallback>
      <p:transition xmlns:p14="http://schemas.microsoft.com/office/powerpoint/2010/main" spd="med" advTm="29658">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Check for connected nodes</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7795172" cy="3477875"/>
          </a:xfrm>
          <a:prstGeom prst="rect">
            <a:avLst/>
          </a:prstGeom>
          <a:noFill/>
        </p:spPr>
        <p:txBody>
          <a:bodyPr wrap="square" rtlCol="0">
            <a:spAutoFit/>
          </a:bodyPr>
          <a:lstStyle/>
          <a:p>
            <a:r>
              <a:rPr lang="en-US" sz="2000" dirty="0" smtClean="0">
                <a:solidFill>
                  <a:srgbClr val="E0E2E4"/>
                </a:solidFill>
                <a:latin typeface="Menlo"/>
              </a:rPr>
              <a:t>nodes </a:t>
            </a:r>
            <a:r>
              <a:rPr lang="en-US" sz="2000" dirty="0" smtClean="0">
                <a:solidFill>
                  <a:srgbClr val="E8E2B7"/>
                </a:solidFill>
                <a:latin typeface="Menlo"/>
              </a:rPr>
              <a:t>= </a:t>
            </a:r>
            <a:r>
              <a:rPr lang="en-US" sz="2000" dirty="0" smtClean="0">
                <a:solidFill>
                  <a:srgbClr val="678CB1"/>
                </a:solidFill>
                <a:latin typeface="Menlo"/>
              </a:rPr>
              <a:t>Wearable</a:t>
            </a:r>
            <a:r>
              <a:rPr lang="en-US" sz="2000" dirty="0" smtClean="0">
                <a:solidFill>
                  <a:srgbClr val="E8E2B7"/>
                </a:solidFill>
                <a:latin typeface="Menlo"/>
              </a:rPr>
              <a:t>.</a:t>
            </a:r>
            <a:r>
              <a:rPr lang="en-US" sz="2000" dirty="0" smtClean="0">
                <a:solidFill>
                  <a:srgbClr val="678CB1"/>
                </a:solidFill>
                <a:latin typeface="Menlo"/>
              </a:rPr>
              <a:t>NodeApi</a:t>
            </a:r>
          </a:p>
          <a:p>
            <a:r>
              <a:rPr lang="en-US" sz="2000" dirty="0">
                <a:solidFill>
                  <a:srgbClr val="678CB1"/>
                </a:solidFill>
                <a:latin typeface="Menlo"/>
              </a:rPr>
              <a:t>	</a:t>
            </a:r>
            <a:r>
              <a:rPr lang="en-US" sz="2000" dirty="0" smtClean="0">
                <a:solidFill>
                  <a:srgbClr val="678CB1"/>
                </a:solidFill>
                <a:latin typeface="Menlo"/>
              </a:rPr>
              <a:t>	</a:t>
            </a:r>
            <a:r>
              <a:rPr lang="en-US" sz="2000" dirty="0" smtClean="0">
                <a:solidFill>
                  <a:srgbClr val="E8E2B7"/>
                </a:solidFill>
                <a:latin typeface="Menlo"/>
              </a:rPr>
              <a:t>.</a:t>
            </a:r>
            <a:r>
              <a:rPr lang="en-US" sz="2000" dirty="0">
                <a:solidFill>
                  <a:srgbClr val="E0E2E4"/>
                </a:solidFill>
                <a:latin typeface="Menlo"/>
              </a:rPr>
              <a:t>getConnectedNodes</a:t>
            </a:r>
            <a:r>
              <a:rPr lang="en-US" sz="2000" dirty="0">
                <a:solidFill>
                  <a:srgbClr val="E8E2B7"/>
                </a:solidFill>
                <a:latin typeface="Menlo"/>
              </a:rPr>
              <a:t>(</a:t>
            </a:r>
            <a:r>
              <a:rPr lang="en-US" sz="2000" dirty="0">
                <a:solidFill>
                  <a:srgbClr val="678CB1"/>
                </a:solidFill>
                <a:latin typeface="Menlo"/>
              </a:rPr>
              <a:t>mGoogleApiClient</a:t>
            </a:r>
            <a:r>
              <a:rPr lang="en-US" sz="2000" dirty="0" smtClean="0">
                <a:solidFill>
                  <a:srgbClr val="E8E2B7"/>
                </a:solidFill>
                <a:latin typeface="Menlo"/>
              </a:rPr>
              <a:t>)</a:t>
            </a:r>
          </a:p>
          <a:p>
            <a:r>
              <a:rPr lang="en-US" sz="2000" dirty="0">
                <a:solidFill>
                  <a:srgbClr val="E8E2B7"/>
                </a:solidFill>
                <a:latin typeface="Menlo"/>
              </a:rPr>
              <a:t>	</a:t>
            </a:r>
            <a:r>
              <a:rPr lang="en-US" sz="2000" dirty="0" smtClean="0">
                <a:solidFill>
                  <a:srgbClr val="E8E2B7"/>
                </a:solidFill>
                <a:latin typeface="Menlo"/>
              </a:rPr>
              <a:t>	.</a:t>
            </a:r>
            <a:r>
              <a:rPr lang="en-US" sz="2000" dirty="0">
                <a:solidFill>
                  <a:srgbClr val="E0E2E4"/>
                </a:solidFill>
                <a:latin typeface="Menlo"/>
              </a:rPr>
              <a:t>await</a:t>
            </a:r>
            <a:r>
              <a:rPr lang="en-US" sz="2000" dirty="0">
                <a:solidFill>
                  <a:srgbClr val="E8E2B7"/>
                </a:solidFill>
                <a:latin typeface="Menlo"/>
              </a:rPr>
              <a:t>()</a:t>
            </a:r>
            <a:r>
              <a:rPr lang="en-US" sz="2000" dirty="0" smtClean="0">
                <a:solidFill>
                  <a:srgbClr val="E8E2B7"/>
                </a:solidFill>
                <a:latin typeface="Menlo"/>
              </a:rPr>
              <a:t>;</a:t>
            </a:r>
          </a:p>
          <a:p>
            <a:endParaRPr lang="en-US" sz="2000" dirty="0">
              <a:solidFill>
                <a:srgbClr val="E8E2B7"/>
              </a:solidFill>
              <a:latin typeface="Menlo"/>
            </a:endParaRPr>
          </a:p>
          <a:p>
            <a:r>
              <a:rPr lang="en-US" sz="2000" dirty="0" smtClean="0">
                <a:solidFill>
                  <a:srgbClr val="E0E2E4"/>
                </a:solidFill>
                <a:latin typeface="Menlo"/>
              </a:rPr>
              <a:t>nodeList </a:t>
            </a:r>
            <a:r>
              <a:rPr lang="en-US" sz="2000" dirty="0">
                <a:solidFill>
                  <a:srgbClr val="E8E2B7"/>
                </a:solidFill>
                <a:latin typeface="Menlo"/>
              </a:rPr>
              <a:t>= </a:t>
            </a:r>
            <a:r>
              <a:rPr lang="en-US" sz="2000" dirty="0">
                <a:solidFill>
                  <a:srgbClr val="E0E2E4"/>
                </a:solidFill>
                <a:latin typeface="Menlo"/>
              </a:rPr>
              <a:t>nodes</a:t>
            </a:r>
            <a:r>
              <a:rPr lang="en-US" sz="2000" dirty="0">
                <a:solidFill>
                  <a:srgbClr val="E8E2B7"/>
                </a:solidFill>
                <a:latin typeface="Menlo"/>
              </a:rPr>
              <a:t>.</a:t>
            </a:r>
            <a:r>
              <a:rPr lang="en-US" sz="2000" dirty="0">
                <a:solidFill>
                  <a:srgbClr val="E0E2E4"/>
                </a:solidFill>
                <a:latin typeface="Menlo"/>
              </a:rPr>
              <a:t>getNodes</a:t>
            </a:r>
            <a:r>
              <a:rPr lang="en-US" sz="2000" dirty="0">
                <a:solidFill>
                  <a:srgbClr val="E8E2B7"/>
                </a:solidFill>
                <a:latin typeface="Menlo"/>
              </a:rPr>
              <a:t>();</a:t>
            </a:r>
            <a:br>
              <a:rPr lang="en-US" sz="2000" dirty="0">
                <a:solidFill>
                  <a:srgbClr val="E8E2B7"/>
                </a:solidFill>
                <a:latin typeface="Menlo"/>
              </a:rPr>
            </a:br>
            <a:endParaRPr lang="en-US" sz="2000" dirty="0" smtClean="0">
              <a:solidFill>
                <a:srgbClr val="E8E2B7"/>
              </a:solidFill>
              <a:latin typeface="Menlo"/>
            </a:endParaRPr>
          </a:p>
          <a:p>
            <a:r>
              <a:rPr lang="en-US" sz="2000" dirty="0" smtClean="0">
                <a:solidFill>
                  <a:srgbClr val="93C763"/>
                </a:solidFill>
                <a:latin typeface="Menlo"/>
              </a:rPr>
              <a:t>if </a:t>
            </a:r>
            <a:r>
              <a:rPr lang="en-US" sz="2000" dirty="0">
                <a:solidFill>
                  <a:srgbClr val="E8E2B7"/>
                </a:solidFill>
                <a:latin typeface="Menlo"/>
              </a:rPr>
              <a:t>(</a:t>
            </a:r>
            <a:r>
              <a:rPr lang="en-US" sz="2000" dirty="0">
                <a:solidFill>
                  <a:srgbClr val="E0E2E4"/>
                </a:solidFill>
                <a:latin typeface="Menlo"/>
              </a:rPr>
              <a:t>nodeList</a:t>
            </a:r>
            <a:r>
              <a:rPr lang="en-US" sz="2000" dirty="0">
                <a:solidFill>
                  <a:srgbClr val="E8E2B7"/>
                </a:solidFill>
                <a:latin typeface="Menlo"/>
              </a:rPr>
              <a:t>.</a:t>
            </a:r>
            <a:r>
              <a:rPr lang="en-US" sz="2000" dirty="0">
                <a:solidFill>
                  <a:srgbClr val="E0E2E4"/>
                </a:solidFill>
                <a:latin typeface="Menlo"/>
              </a:rPr>
              <a:t>size</a:t>
            </a:r>
            <a:r>
              <a:rPr lang="en-US" sz="2000" dirty="0">
                <a:solidFill>
                  <a:srgbClr val="E8E2B7"/>
                </a:solidFill>
                <a:latin typeface="Menlo"/>
              </a:rPr>
              <a:t>() &gt; </a:t>
            </a:r>
            <a:r>
              <a:rPr lang="en-US" sz="2000" dirty="0">
                <a:solidFill>
                  <a:srgbClr val="FFCD22"/>
                </a:solidFill>
                <a:latin typeface="Menlo"/>
              </a:rPr>
              <a:t>0</a:t>
            </a:r>
            <a:r>
              <a:rPr lang="en-US" sz="2000" dirty="0">
                <a:solidFill>
                  <a:srgbClr val="E8E2B7"/>
                </a:solidFill>
                <a:latin typeface="Menlo"/>
              </a:rPr>
              <a:t>) {</a:t>
            </a:r>
            <a:br>
              <a:rPr lang="en-US" sz="2000" dirty="0">
                <a:solidFill>
                  <a:srgbClr val="E8E2B7"/>
                </a:solidFill>
                <a:latin typeface="Menlo"/>
              </a:rPr>
            </a:br>
            <a:r>
              <a:rPr lang="en-US" sz="2000" dirty="0">
                <a:solidFill>
                  <a:srgbClr val="E8E2B7"/>
                </a:solidFill>
                <a:latin typeface="Menlo"/>
              </a:rPr>
              <a:t>    </a:t>
            </a:r>
            <a:r>
              <a:rPr lang="en-US" sz="2000" dirty="0" smtClean="0">
                <a:solidFill>
                  <a:schemeClr val="bg1"/>
                </a:solidFill>
                <a:latin typeface="Menlo"/>
              </a:rPr>
              <a:t>connectedNode =</a:t>
            </a:r>
            <a:r>
              <a:rPr lang="en-US" sz="2000" dirty="0" smtClean="0">
                <a:solidFill>
                  <a:srgbClr val="93C763"/>
                </a:solidFill>
                <a:latin typeface="Menlo"/>
              </a:rPr>
              <a:t> </a:t>
            </a:r>
            <a:r>
              <a:rPr lang="en-US" sz="2000" dirty="0" smtClean="0">
                <a:solidFill>
                  <a:srgbClr val="E0E2E4"/>
                </a:solidFill>
                <a:latin typeface="Menlo"/>
              </a:rPr>
              <a:t>nodeList</a:t>
            </a:r>
            <a:r>
              <a:rPr lang="en-US" sz="2000" dirty="0" smtClean="0">
                <a:solidFill>
                  <a:srgbClr val="E8E2B7"/>
                </a:solidFill>
                <a:latin typeface="Menlo"/>
              </a:rPr>
              <a:t>.</a:t>
            </a:r>
            <a:r>
              <a:rPr lang="en-US" sz="2000" dirty="0" smtClean="0">
                <a:solidFill>
                  <a:srgbClr val="E0E2E4"/>
                </a:solidFill>
                <a:latin typeface="Menlo"/>
              </a:rPr>
              <a:t>get</a:t>
            </a:r>
            <a:r>
              <a:rPr lang="en-US" sz="2000" dirty="0">
                <a:solidFill>
                  <a:srgbClr val="E8E2B7"/>
                </a:solidFill>
                <a:latin typeface="Menlo"/>
              </a:rPr>
              <a:t>(</a:t>
            </a:r>
            <a:r>
              <a:rPr lang="en-US" sz="2000" dirty="0">
                <a:solidFill>
                  <a:srgbClr val="FFCD22"/>
                </a:solidFill>
                <a:latin typeface="Menlo"/>
              </a:rPr>
              <a:t>0</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a:t>
            </a:r>
          </a:p>
          <a:p>
            <a:endParaRPr lang="en-US" sz="2000" dirty="0">
              <a:solidFill>
                <a:srgbClr val="E8E2B7"/>
              </a:solidFill>
              <a:latin typeface="Menlo"/>
            </a:endParaRPr>
          </a:p>
          <a:p>
            <a:endParaRPr lang="en-US" sz="2000" dirty="0"/>
          </a:p>
        </p:txBody>
      </p:sp>
    </p:spTree>
    <p:extLst>
      <p:ext uri="{BB962C8B-B14F-4D97-AF65-F5344CB8AC3E}">
        <p14:creationId xmlns:p14="http://schemas.microsoft.com/office/powerpoint/2010/main" val="3337219273"/>
      </p:ext>
    </p:extLst>
  </p:cSld>
  <p:clrMapOvr>
    <a:masterClrMapping/>
  </p:clrMapOvr>
  <mc:AlternateContent xmlns:mc="http://schemas.openxmlformats.org/markup-compatibility/2006">
    <mc:Choice xmlns:p14="http://schemas.microsoft.com/office/powerpoint/2010/main" Requires="p14">
      <p:transition spd="med" p14:dur="600" advTm="36216">
        <p:fade/>
      </p:transition>
    </mc:Choice>
    <mc:Fallback>
      <p:transition xmlns:p14="http://schemas.microsoft.com/office/powerpoint/2010/main" spd="med" advTm="36216">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Send a message</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8075448" cy="3539430"/>
          </a:xfrm>
          <a:prstGeom prst="rect">
            <a:avLst/>
          </a:prstGeom>
          <a:noFill/>
        </p:spPr>
        <p:txBody>
          <a:bodyPr wrap="square" rtlCol="0">
            <a:spAutoFit/>
          </a:bodyPr>
          <a:lstStyle/>
          <a:p>
            <a:r>
              <a:rPr lang="en-US" sz="1600" dirty="0">
                <a:solidFill>
                  <a:srgbClr val="E0E2E4"/>
                </a:solidFill>
                <a:latin typeface="Menlo"/>
              </a:rPr>
              <a:t>r</a:t>
            </a:r>
            <a:r>
              <a:rPr lang="en-US" sz="1600" dirty="0" smtClean="0">
                <a:solidFill>
                  <a:srgbClr val="E0E2E4"/>
                </a:solidFill>
                <a:latin typeface="Menlo"/>
              </a:rPr>
              <a:t>esult </a:t>
            </a:r>
            <a:r>
              <a:rPr lang="en-US" sz="1600" dirty="0" smtClean="0">
                <a:solidFill>
                  <a:srgbClr val="E8E2B7"/>
                </a:solidFill>
                <a:latin typeface="Menlo"/>
              </a:rPr>
              <a:t>= </a:t>
            </a:r>
            <a:r>
              <a:rPr lang="en-US" sz="1600" dirty="0">
                <a:solidFill>
                  <a:srgbClr val="678CB1"/>
                </a:solidFill>
                <a:latin typeface="Menlo"/>
              </a:rPr>
              <a:t>Wearable</a:t>
            </a:r>
            <a:r>
              <a:rPr lang="en-US" sz="1600" dirty="0">
                <a:solidFill>
                  <a:srgbClr val="E8E2B7"/>
                </a:solidFill>
                <a:latin typeface="Menlo"/>
              </a:rPr>
              <a:t>.</a:t>
            </a:r>
            <a:r>
              <a:rPr lang="en-US" sz="1600" dirty="0">
                <a:solidFill>
                  <a:srgbClr val="678CB1"/>
                </a:solidFill>
                <a:latin typeface="Menlo"/>
              </a:rPr>
              <a:t>MessageApi</a:t>
            </a:r>
            <a:br>
              <a:rPr lang="en-US" sz="1600" dirty="0">
                <a:solidFill>
                  <a:srgbClr val="678CB1"/>
                </a:solidFill>
                <a:latin typeface="Menlo"/>
              </a:rPr>
            </a:br>
            <a:r>
              <a:rPr lang="en-US" sz="1600" dirty="0">
                <a:solidFill>
                  <a:srgbClr val="678CB1"/>
                </a:solidFill>
                <a:latin typeface="Menlo"/>
              </a:rPr>
              <a:t>        </a:t>
            </a:r>
            <a:r>
              <a:rPr lang="en-US" sz="1600" dirty="0">
                <a:solidFill>
                  <a:srgbClr val="E8E2B7"/>
                </a:solidFill>
                <a:latin typeface="Menlo"/>
              </a:rPr>
              <a:t>.</a:t>
            </a:r>
            <a:r>
              <a:rPr lang="en-US" sz="1600" dirty="0">
                <a:solidFill>
                  <a:srgbClr val="E0E2E4"/>
                </a:solidFill>
                <a:latin typeface="Menlo"/>
              </a:rPr>
              <a:t>sendMessage</a:t>
            </a:r>
            <a:r>
              <a:rPr lang="en-US" sz="1600" dirty="0">
                <a:solidFill>
                  <a:srgbClr val="E8E2B7"/>
                </a:solidFill>
                <a:latin typeface="Menlo"/>
              </a:rPr>
              <a:t>(</a:t>
            </a:r>
            <a:r>
              <a:rPr lang="en-US" sz="1600" dirty="0">
                <a:solidFill>
                  <a:srgbClr val="678CB1"/>
                </a:solidFill>
                <a:latin typeface="Menlo"/>
              </a:rPr>
              <a:t>mGoogleApiClient</a:t>
            </a:r>
            <a:r>
              <a:rPr lang="en-US" sz="1600" dirty="0">
                <a:solidFill>
                  <a:srgbClr val="E8E2B7"/>
                </a:solidFill>
                <a:latin typeface="Menlo"/>
              </a:rPr>
              <a:t>, </a:t>
            </a:r>
            <a:r>
              <a:rPr lang="en-US" sz="1600" dirty="0">
                <a:solidFill>
                  <a:srgbClr val="678CB1"/>
                </a:solidFill>
                <a:latin typeface="Menlo"/>
              </a:rPr>
              <a:t>parentNode</a:t>
            </a:r>
            <a:r>
              <a:rPr lang="en-US" sz="1600" dirty="0">
                <a:solidFill>
                  <a:srgbClr val="E8E2B7"/>
                </a:solidFill>
                <a:latin typeface="Menlo"/>
              </a:rPr>
              <a:t>.</a:t>
            </a:r>
            <a:r>
              <a:rPr lang="en-US" sz="1600" dirty="0">
                <a:solidFill>
                  <a:srgbClr val="E0E2E4"/>
                </a:solidFill>
                <a:latin typeface="Menlo"/>
              </a:rPr>
              <a:t>getId</a:t>
            </a:r>
            <a:r>
              <a:rPr lang="en-US" sz="1600" dirty="0">
                <a:solidFill>
                  <a:srgbClr val="E8E2B7"/>
                </a:solidFill>
                <a:latin typeface="Menlo"/>
              </a:rPr>
              <a:t>(), </a:t>
            </a:r>
            <a:r>
              <a:rPr lang="en-US" sz="1600" dirty="0">
                <a:solidFill>
                  <a:srgbClr val="EC7600"/>
                </a:solidFill>
                <a:latin typeface="Menlo"/>
              </a:rPr>
              <a:t>"/start/MainActivity/"</a:t>
            </a:r>
            <a:r>
              <a:rPr lang="en-US" sz="1600" dirty="0">
                <a:solidFill>
                  <a:srgbClr val="E8E2B7"/>
                </a:solidFill>
                <a:latin typeface="Menlo"/>
              </a:rPr>
              <a:t>, </a:t>
            </a:r>
            <a:r>
              <a:rPr lang="en-US" sz="1600" dirty="0">
                <a:solidFill>
                  <a:srgbClr val="E0E2E4"/>
                </a:solidFill>
                <a:latin typeface="Menlo"/>
              </a:rPr>
              <a:t>message</a:t>
            </a:r>
            <a:r>
              <a:rPr lang="en-US" sz="1600" dirty="0">
                <a:solidFill>
                  <a:srgbClr val="E8E2B7"/>
                </a:solidFill>
                <a:latin typeface="Menlo"/>
              </a:rPr>
              <a:t>.</a:t>
            </a:r>
            <a:r>
              <a:rPr lang="en-US" sz="1600" dirty="0">
                <a:solidFill>
                  <a:srgbClr val="E0E2E4"/>
                </a:solidFill>
                <a:latin typeface="Menlo"/>
              </a:rPr>
              <a:t>getBytes</a:t>
            </a:r>
            <a:r>
              <a:rPr lang="en-US" sz="1600" dirty="0">
                <a:solidFill>
                  <a:srgbClr val="E8E2B7"/>
                </a:solidFill>
                <a:latin typeface="Menlo"/>
              </a:rPr>
              <a:t>());</a:t>
            </a:r>
            <a:br>
              <a:rPr lang="en-US" sz="1600" dirty="0">
                <a:solidFill>
                  <a:srgbClr val="E8E2B7"/>
                </a:solidFill>
                <a:latin typeface="Menlo"/>
              </a:rPr>
            </a:br>
            <a:r>
              <a:rPr lang="en-US" sz="1600" dirty="0">
                <a:solidFill>
                  <a:srgbClr val="E8E2B7"/>
                </a:solidFill>
                <a:latin typeface="Menlo"/>
              </a:rPr>
              <a:t/>
            </a:r>
            <a:br>
              <a:rPr lang="en-US" sz="1600" dirty="0">
                <a:solidFill>
                  <a:srgbClr val="E8E2B7"/>
                </a:solidFill>
                <a:latin typeface="Menlo"/>
              </a:rPr>
            </a:br>
            <a:r>
              <a:rPr lang="en-US" sz="1600" dirty="0" smtClean="0">
                <a:solidFill>
                  <a:srgbClr val="E0E2E4"/>
                </a:solidFill>
                <a:latin typeface="Menlo"/>
              </a:rPr>
              <a:t>result</a:t>
            </a:r>
            <a:r>
              <a:rPr lang="en-US" sz="1600" dirty="0" smtClean="0">
                <a:solidFill>
                  <a:srgbClr val="E8E2B7"/>
                </a:solidFill>
                <a:latin typeface="Menlo"/>
              </a:rPr>
              <a:t>.</a:t>
            </a:r>
            <a:r>
              <a:rPr lang="en-US" sz="1600" dirty="0" smtClean="0">
                <a:solidFill>
                  <a:srgbClr val="E0E2E4"/>
                </a:solidFill>
                <a:latin typeface="Menlo"/>
              </a:rPr>
              <a:t>setResultCallback</a:t>
            </a:r>
            <a:r>
              <a:rPr lang="en-US" sz="1600" dirty="0">
                <a:solidFill>
                  <a:srgbClr val="E8E2B7"/>
                </a:solidFill>
                <a:latin typeface="Menlo"/>
              </a:rPr>
              <a:t>(</a:t>
            </a:r>
            <a:r>
              <a:rPr lang="en-US" sz="1600" dirty="0">
                <a:solidFill>
                  <a:srgbClr val="93C763"/>
                </a:solidFill>
                <a:latin typeface="Menlo"/>
              </a:rPr>
              <a:t>new </a:t>
            </a:r>
            <a:r>
              <a:rPr lang="en-US" sz="1600" dirty="0" smtClean="0">
                <a:solidFill>
                  <a:srgbClr val="93C763"/>
                </a:solidFill>
                <a:latin typeface="Menlo"/>
              </a:rPr>
              <a:t>		</a:t>
            </a:r>
            <a:r>
              <a:rPr lang="en-US" sz="1600" dirty="0" smtClean="0">
                <a:solidFill>
                  <a:srgbClr val="678CB1"/>
                </a:solidFill>
                <a:latin typeface="Menlo"/>
              </a:rPr>
              <a:t>ResultCallback</a:t>
            </a:r>
            <a:r>
              <a:rPr lang="en-US" sz="1600" dirty="0">
                <a:solidFill>
                  <a:srgbClr val="E8E2B7"/>
                </a:solidFill>
                <a:latin typeface="Menlo"/>
              </a:rPr>
              <a:t>&lt;</a:t>
            </a:r>
            <a:r>
              <a:rPr lang="en-US" sz="1600" dirty="0">
                <a:solidFill>
                  <a:srgbClr val="678CB1"/>
                </a:solidFill>
                <a:latin typeface="Menlo"/>
              </a:rPr>
              <a:t>MessageApi.SendMessageResult</a:t>
            </a:r>
            <a:r>
              <a:rPr lang="en-US" sz="1600" dirty="0">
                <a:solidFill>
                  <a:srgbClr val="E8E2B7"/>
                </a:solidFill>
                <a:latin typeface="Menlo"/>
              </a:rPr>
              <a:t>&gt;() {</a:t>
            </a:r>
            <a:br>
              <a:rPr lang="en-US" sz="1600" dirty="0">
                <a:solidFill>
                  <a:srgbClr val="E8E2B7"/>
                </a:solidFill>
                <a:latin typeface="Menlo"/>
              </a:rPr>
            </a:br>
            <a:r>
              <a:rPr lang="en-US" sz="1600" dirty="0">
                <a:solidFill>
                  <a:srgbClr val="E8E2B7"/>
                </a:solidFill>
                <a:latin typeface="Menlo"/>
              </a:rPr>
              <a:t>    </a:t>
            </a:r>
            <a:r>
              <a:rPr lang="en-US" sz="1600" dirty="0" smtClean="0">
                <a:solidFill>
                  <a:srgbClr val="E8E2B7"/>
                </a:solidFill>
                <a:latin typeface="Menlo"/>
              </a:rPr>
              <a:t>	</a:t>
            </a:r>
            <a:r>
              <a:rPr lang="en-US" sz="1600" dirty="0" smtClean="0">
                <a:solidFill>
                  <a:srgbClr val="93C763"/>
                </a:solidFill>
                <a:latin typeface="Menlo"/>
              </a:rPr>
              <a:t>public </a:t>
            </a:r>
            <a:r>
              <a:rPr lang="en-US" sz="1600" dirty="0">
                <a:solidFill>
                  <a:srgbClr val="93C763"/>
                </a:solidFill>
                <a:latin typeface="Menlo"/>
              </a:rPr>
              <a:t>void </a:t>
            </a:r>
            <a:r>
              <a:rPr lang="en-US" sz="1600" dirty="0">
                <a:solidFill>
                  <a:srgbClr val="678CB1"/>
                </a:solidFill>
                <a:latin typeface="Menlo"/>
              </a:rPr>
              <a:t>onResult</a:t>
            </a:r>
            <a:r>
              <a:rPr lang="en-US" sz="1600" dirty="0">
                <a:solidFill>
                  <a:srgbClr val="E8E2B7"/>
                </a:solidFill>
                <a:latin typeface="Menlo"/>
              </a:rPr>
              <a:t>(</a:t>
            </a:r>
            <a:r>
              <a:rPr lang="en-US" sz="1600" dirty="0">
                <a:solidFill>
                  <a:srgbClr val="678CB1"/>
                </a:solidFill>
                <a:latin typeface="Menlo"/>
              </a:rPr>
              <a:t>MessageApi.SendMessageResult </a:t>
            </a:r>
            <a:r>
              <a:rPr lang="en-US" sz="1600" dirty="0" smtClean="0">
                <a:solidFill>
                  <a:srgbClr val="678CB1"/>
                </a:solidFill>
                <a:latin typeface="Menlo"/>
              </a:rPr>
              <a:t>								</a:t>
            </a:r>
            <a:r>
              <a:rPr lang="en-US" sz="1600" dirty="0" smtClean="0">
                <a:solidFill>
                  <a:srgbClr val="E0E2E4"/>
                </a:solidFill>
                <a:latin typeface="Menlo"/>
              </a:rPr>
              <a:t>sendMessageResult</a:t>
            </a:r>
            <a:r>
              <a:rPr lang="en-US" sz="1600" dirty="0">
                <a:solidFill>
                  <a:srgbClr val="E8E2B7"/>
                </a:solidFill>
                <a:latin typeface="Menlo"/>
              </a:rPr>
              <a:t>) </a:t>
            </a:r>
            <a:r>
              <a:rPr lang="en-US" sz="1600" dirty="0" smtClean="0">
                <a:solidFill>
                  <a:srgbClr val="E8E2B7"/>
                </a:solidFill>
                <a:latin typeface="Menlo"/>
              </a:rPr>
              <a:t>{</a:t>
            </a:r>
          </a:p>
          <a:p>
            <a:r>
              <a:rPr lang="en-US" sz="1600" dirty="0">
                <a:solidFill>
                  <a:srgbClr val="E8E2B7"/>
                </a:solidFill>
                <a:latin typeface="Menlo"/>
              </a:rPr>
              <a:t/>
            </a:r>
            <a:br>
              <a:rPr lang="en-US" sz="1600" dirty="0">
                <a:solidFill>
                  <a:srgbClr val="E8E2B7"/>
                </a:solidFill>
                <a:latin typeface="Menlo"/>
              </a:rPr>
            </a:br>
            <a:r>
              <a:rPr lang="en-US" sz="1600" dirty="0">
                <a:solidFill>
                  <a:srgbClr val="E8E2B7"/>
                </a:solidFill>
                <a:latin typeface="Menlo"/>
              </a:rPr>
              <a:t>        </a:t>
            </a:r>
            <a:r>
              <a:rPr lang="en-US" sz="1600" dirty="0">
                <a:solidFill>
                  <a:srgbClr val="93C763"/>
                </a:solidFill>
                <a:latin typeface="Menlo"/>
              </a:rPr>
              <a:t>if </a:t>
            </a:r>
            <a:r>
              <a:rPr lang="en-US" sz="1600" dirty="0">
                <a:solidFill>
                  <a:srgbClr val="E8E2B7"/>
                </a:solidFill>
                <a:latin typeface="Menlo"/>
              </a:rPr>
              <a:t>(!</a:t>
            </a:r>
            <a:r>
              <a:rPr lang="en-US" sz="1600" dirty="0">
                <a:solidFill>
                  <a:srgbClr val="E0E2E4"/>
                </a:solidFill>
                <a:latin typeface="Menlo"/>
              </a:rPr>
              <a:t>sendMessageResult</a:t>
            </a:r>
            <a:r>
              <a:rPr lang="en-US" sz="1600" dirty="0">
                <a:solidFill>
                  <a:srgbClr val="E8E2B7"/>
                </a:solidFill>
                <a:latin typeface="Menlo"/>
              </a:rPr>
              <a:t>.</a:t>
            </a:r>
            <a:r>
              <a:rPr lang="en-US" sz="1600" dirty="0">
                <a:solidFill>
                  <a:srgbClr val="E0E2E4"/>
                </a:solidFill>
                <a:latin typeface="Menlo"/>
              </a:rPr>
              <a:t>getStatus</a:t>
            </a:r>
            <a:r>
              <a:rPr lang="en-US" sz="1600" dirty="0">
                <a:solidFill>
                  <a:srgbClr val="E8E2B7"/>
                </a:solidFill>
                <a:latin typeface="Menlo"/>
              </a:rPr>
              <a:t>().</a:t>
            </a:r>
            <a:r>
              <a:rPr lang="en-US" sz="1600" dirty="0">
                <a:solidFill>
                  <a:srgbClr val="E0E2E4"/>
                </a:solidFill>
                <a:latin typeface="Menlo"/>
              </a:rPr>
              <a:t>isSuccess</a:t>
            </a:r>
            <a:r>
              <a:rPr lang="en-US" sz="1600" dirty="0">
                <a:solidFill>
                  <a:srgbClr val="E8E2B7"/>
                </a:solidFill>
                <a:latin typeface="Menlo"/>
              </a:rPr>
              <a:t>()) </a:t>
            </a:r>
            <a:r>
              <a:rPr lang="en-US" sz="1600" dirty="0" smtClean="0">
                <a:solidFill>
                  <a:srgbClr val="E8E2B7"/>
                </a:solidFill>
                <a:latin typeface="Menlo"/>
              </a:rPr>
              <a:t>{</a:t>
            </a:r>
          </a:p>
          <a:p>
            <a:r>
              <a:rPr lang="en-US" sz="1600" dirty="0">
                <a:solidFill>
                  <a:srgbClr val="E8E2B7"/>
                </a:solidFill>
                <a:latin typeface="Menlo"/>
              </a:rPr>
              <a:t>	</a:t>
            </a:r>
            <a:r>
              <a:rPr lang="en-US" sz="1600" dirty="0" smtClean="0">
                <a:solidFill>
                  <a:srgbClr val="E8E2B7"/>
                </a:solidFill>
                <a:latin typeface="Menlo"/>
              </a:rPr>
              <a:t>		// handle error</a:t>
            </a:r>
            <a:r>
              <a:rPr lang="en-US" sz="1600" dirty="0">
                <a:solidFill>
                  <a:srgbClr val="E8E2B7"/>
                </a:solidFill>
                <a:latin typeface="Menlo"/>
              </a:rPr>
              <a:t/>
            </a:r>
            <a:br>
              <a:rPr lang="en-US" sz="1600" dirty="0">
                <a:solidFill>
                  <a:srgbClr val="E8E2B7"/>
                </a:solidFill>
                <a:latin typeface="Menlo"/>
              </a:rPr>
            </a:br>
            <a:r>
              <a:rPr lang="en-US" sz="1600" dirty="0" smtClean="0">
                <a:solidFill>
                  <a:srgbClr val="E8E2B7"/>
                </a:solidFill>
                <a:latin typeface="Menlo"/>
              </a:rPr>
              <a:t>        }</a:t>
            </a:r>
            <a:r>
              <a:rPr lang="en-US" sz="1600" dirty="0">
                <a:solidFill>
                  <a:srgbClr val="E8E2B7"/>
                </a:solidFill>
                <a:latin typeface="Menlo"/>
              </a:rPr>
              <a:t/>
            </a:r>
            <a:br>
              <a:rPr lang="en-US" sz="1600" dirty="0">
                <a:solidFill>
                  <a:srgbClr val="E8E2B7"/>
                </a:solidFill>
                <a:latin typeface="Menlo"/>
              </a:rPr>
            </a:br>
            <a:r>
              <a:rPr lang="en-US" sz="1600" dirty="0">
                <a:solidFill>
                  <a:srgbClr val="E8E2B7"/>
                </a:solidFill>
                <a:latin typeface="Menlo"/>
              </a:rPr>
              <a:t>    }</a:t>
            </a:r>
            <a:br>
              <a:rPr lang="en-US" sz="1600" dirty="0">
                <a:solidFill>
                  <a:srgbClr val="E8E2B7"/>
                </a:solidFill>
                <a:latin typeface="Menlo"/>
              </a:rPr>
            </a:br>
            <a:r>
              <a:rPr lang="en-US" sz="1600" dirty="0">
                <a:solidFill>
                  <a:srgbClr val="E8E2B7"/>
                </a:solidFill>
                <a:latin typeface="Menlo"/>
              </a:rPr>
              <a:t>});</a:t>
            </a:r>
          </a:p>
        </p:txBody>
      </p:sp>
    </p:spTree>
    <p:extLst>
      <p:ext uri="{BB962C8B-B14F-4D97-AF65-F5344CB8AC3E}">
        <p14:creationId xmlns:p14="http://schemas.microsoft.com/office/powerpoint/2010/main" val="539940969"/>
      </p:ext>
    </p:extLst>
  </p:cSld>
  <p:clrMapOvr>
    <a:masterClrMapping/>
  </p:clrMapOvr>
  <mc:AlternateContent xmlns:mc="http://schemas.openxmlformats.org/markup-compatibility/2006">
    <mc:Choice xmlns:p14="http://schemas.microsoft.com/office/powerpoint/2010/main" Requires="p14">
      <p:transition spd="med" p14:dur="600" advTm="94266">
        <p:fade/>
      </p:transition>
    </mc:Choice>
    <mc:Fallback>
      <p:transition xmlns:p14="http://schemas.microsoft.com/office/powerpoint/2010/main" spd="med" advTm="94266">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Receive a message</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8075448" cy="1354217"/>
          </a:xfrm>
          <a:prstGeom prst="rect">
            <a:avLst/>
          </a:prstGeom>
          <a:noFill/>
        </p:spPr>
        <p:txBody>
          <a:bodyPr wrap="square" rtlCol="0">
            <a:spAutoFit/>
          </a:bodyPr>
          <a:lstStyle/>
          <a:p>
            <a:r>
              <a:rPr lang="en-US" sz="1600" dirty="0">
                <a:solidFill>
                  <a:srgbClr val="A082BD"/>
                </a:solidFill>
                <a:latin typeface="Menlo"/>
              </a:rPr>
              <a:t>@Override</a:t>
            </a:r>
            <a:br>
              <a:rPr lang="en-US" sz="1600" dirty="0">
                <a:solidFill>
                  <a:srgbClr val="A082BD"/>
                </a:solidFill>
                <a:latin typeface="Menlo"/>
              </a:rPr>
            </a:br>
            <a:r>
              <a:rPr lang="en-US" sz="1600" dirty="0">
                <a:solidFill>
                  <a:srgbClr val="93C763"/>
                </a:solidFill>
                <a:latin typeface="Menlo"/>
              </a:rPr>
              <a:t>public void </a:t>
            </a:r>
            <a:r>
              <a:rPr lang="en-US" sz="1600" dirty="0">
                <a:solidFill>
                  <a:srgbClr val="678CB1"/>
                </a:solidFill>
                <a:latin typeface="Menlo"/>
              </a:rPr>
              <a:t>onMessageReceived</a:t>
            </a:r>
            <a:r>
              <a:rPr lang="en-US" sz="1600" dirty="0">
                <a:solidFill>
                  <a:srgbClr val="E8E2B7"/>
                </a:solidFill>
                <a:latin typeface="Menlo"/>
              </a:rPr>
              <a:t>(</a:t>
            </a:r>
            <a:r>
              <a:rPr lang="en-US" sz="1600" dirty="0">
                <a:solidFill>
                  <a:srgbClr val="678CB1"/>
                </a:solidFill>
                <a:latin typeface="Menlo"/>
              </a:rPr>
              <a:t>MessageEvent </a:t>
            </a:r>
            <a:r>
              <a:rPr lang="en-US" sz="1600" dirty="0">
                <a:solidFill>
                  <a:srgbClr val="E0E2E4"/>
                </a:solidFill>
                <a:latin typeface="Menlo"/>
              </a:rPr>
              <a:t>messageEvent</a:t>
            </a:r>
            <a:r>
              <a:rPr lang="en-US" sz="1600" dirty="0">
                <a:solidFill>
                  <a:srgbClr val="E8E2B7"/>
                </a:solidFill>
                <a:latin typeface="Menlo"/>
              </a:rPr>
              <a:t>) {</a:t>
            </a:r>
            <a:br>
              <a:rPr lang="en-US" sz="1600" dirty="0">
                <a:solidFill>
                  <a:srgbClr val="E8E2B7"/>
                </a:solidFill>
                <a:latin typeface="Menlo"/>
              </a:rPr>
            </a:br>
            <a:r>
              <a:rPr lang="en-US" sz="1600" dirty="0">
                <a:solidFill>
                  <a:srgbClr val="E8E2B7"/>
                </a:solidFill>
                <a:latin typeface="Menlo"/>
              </a:rPr>
              <a:t>    </a:t>
            </a:r>
            <a:r>
              <a:rPr lang="en-US" sz="1600" dirty="0">
                <a:solidFill>
                  <a:srgbClr val="678CB1"/>
                </a:solidFill>
                <a:latin typeface="Menlo"/>
              </a:rPr>
              <a:t>String </a:t>
            </a:r>
            <a:r>
              <a:rPr lang="en-US" sz="1600" dirty="0">
                <a:solidFill>
                  <a:srgbClr val="E0E2E4"/>
                </a:solidFill>
                <a:latin typeface="Menlo"/>
              </a:rPr>
              <a:t>message </a:t>
            </a:r>
            <a:r>
              <a:rPr lang="en-US" sz="1600" dirty="0">
                <a:solidFill>
                  <a:srgbClr val="E8E2B7"/>
                </a:solidFill>
                <a:latin typeface="Menlo"/>
              </a:rPr>
              <a:t>= </a:t>
            </a:r>
            <a:r>
              <a:rPr lang="en-US" sz="1600" dirty="0">
                <a:solidFill>
                  <a:srgbClr val="93C763"/>
                </a:solidFill>
                <a:latin typeface="Menlo"/>
              </a:rPr>
              <a:t>new </a:t>
            </a:r>
            <a:r>
              <a:rPr lang="en-US" sz="1600" dirty="0">
                <a:solidFill>
                  <a:srgbClr val="E0E2E4"/>
                </a:solidFill>
                <a:latin typeface="Menlo"/>
              </a:rPr>
              <a:t>String</a:t>
            </a:r>
            <a:r>
              <a:rPr lang="en-US" sz="1600" dirty="0">
                <a:solidFill>
                  <a:srgbClr val="E8E2B7"/>
                </a:solidFill>
                <a:latin typeface="Menlo"/>
              </a:rPr>
              <a:t>(</a:t>
            </a:r>
            <a:r>
              <a:rPr lang="en-US" sz="1600" dirty="0">
                <a:solidFill>
                  <a:srgbClr val="E0E2E4"/>
                </a:solidFill>
                <a:latin typeface="Menlo"/>
              </a:rPr>
              <a:t>messageEvent</a:t>
            </a:r>
            <a:r>
              <a:rPr lang="en-US" sz="1600" dirty="0">
                <a:solidFill>
                  <a:srgbClr val="E8E2B7"/>
                </a:solidFill>
                <a:latin typeface="Menlo"/>
              </a:rPr>
              <a:t>.</a:t>
            </a:r>
            <a:r>
              <a:rPr lang="en-US" sz="1600" dirty="0">
                <a:solidFill>
                  <a:srgbClr val="E0E2E4"/>
                </a:solidFill>
                <a:latin typeface="Menlo"/>
              </a:rPr>
              <a:t>getData</a:t>
            </a:r>
            <a:r>
              <a:rPr lang="en-US" sz="1600" dirty="0">
                <a:solidFill>
                  <a:srgbClr val="E8E2B7"/>
                </a:solidFill>
                <a:latin typeface="Menlo"/>
              </a:rPr>
              <a:t>());</a:t>
            </a:r>
            <a:br>
              <a:rPr lang="en-US" sz="1600" dirty="0">
                <a:solidFill>
                  <a:srgbClr val="E8E2B7"/>
                </a:solidFill>
                <a:latin typeface="Menlo"/>
              </a:rPr>
            </a:br>
            <a:r>
              <a:rPr lang="en-US" sz="1600" dirty="0" smtClean="0">
                <a:solidFill>
                  <a:srgbClr val="E8E2B7"/>
                </a:solidFill>
                <a:latin typeface="Menlo"/>
              </a:rPr>
              <a:t>}</a:t>
            </a:r>
            <a:endParaRPr lang="en-US" sz="1600" dirty="0">
              <a:solidFill>
                <a:srgbClr val="E8E2B7"/>
              </a:solidFill>
              <a:latin typeface="Menlo"/>
            </a:endParaRPr>
          </a:p>
          <a:p>
            <a:endParaRPr lang="en-US" sz="1600" dirty="0">
              <a:solidFill>
                <a:srgbClr val="E8E2B7"/>
              </a:solidFill>
              <a:latin typeface="Menlo"/>
            </a:endParaRPr>
          </a:p>
        </p:txBody>
      </p:sp>
    </p:spTree>
    <p:extLst>
      <p:ext uri="{BB962C8B-B14F-4D97-AF65-F5344CB8AC3E}">
        <p14:creationId xmlns:p14="http://schemas.microsoft.com/office/powerpoint/2010/main" val="2948358157"/>
      </p:ext>
    </p:extLst>
  </p:cSld>
  <p:clrMapOvr>
    <a:masterClrMapping/>
  </p:clrMapOvr>
  <mc:AlternateContent xmlns:mc="http://schemas.openxmlformats.org/markup-compatibility/2006">
    <mc:Choice xmlns:p14="http://schemas.microsoft.com/office/powerpoint/2010/main" Requires="p14">
      <p:transition spd="med" p14:dur="600" advTm="13216">
        <p:fade/>
      </p:transition>
    </mc:Choice>
    <mc:Fallback>
      <p:transition xmlns:p14="http://schemas.microsoft.com/office/powerpoint/2010/main" spd="med" advTm="13216">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Send a data</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8075448" cy="2554545"/>
          </a:xfrm>
          <a:prstGeom prst="rect">
            <a:avLst/>
          </a:prstGeom>
          <a:noFill/>
        </p:spPr>
        <p:txBody>
          <a:bodyPr wrap="square" rtlCol="0">
            <a:spAutoFit/>
          </a:bodyPr>
          <a:lstStyle/>
          <a:p>
            <a:r>
              <a:rPr lang="en-US" sz="2000" dirty="0" smtClean="0">
                <a:solidFill>
                  <a:srgbClr val="E0E2E4"/>
                </a:solidFill>
                <a:latin typeface="Menlo"/>
              </a:rPr>
              <a:t>map </a:t>
            </a:r>
            <a:r>
              <a:rPr lang="en-US" sz="2000" dirty="0">
                <a:solidFill>
                  <a:srgbClr val="E8E2B7"/>
                </a:solidFill>
                <a:latin typeface="Menlo"/>
              </a:rPr>
              <a:t>= </a:t>
            </a:r>
            <a:r>
              <a:rPr lang="en-US" sz="2000" dirty="0">
                <a:solidFill>
                  <a:srgbClr val="678CB1"/>
                </a:solidFill>
                <a:latin typeface="Menlo"/>
              </a:rPr>
              <a:t>PutDataMapRequest</a:t>
            </a:r>
            <a:r>
              <a:rPr lang="en-US" sz="2000" dirty="0">
                <a:solidFill>
                  <a:srgbClr val="E8E2B7"/>
                </a:solidFill>
                <a:latin typeface="Menlo"/>
              </a:rPr>
              <a:t>.</a:t>
            </a:r>
            <a:r>
              <a:rPr lang="en-US" sz="2000" dirty="0">
                <a:solidFill>
                  <a:srgbClr val="E0E2E4"/>
                </a:solidFill>
                <a:latin typeface="Menlo"/>
              </a:rPr>
              <a:t>create</a:t>
            </a:r>
            <a:r>
              <a:rPr lang="en-US" sz="2000" dirty="0">
                <a:solidFill>
                  <a:srgbClr val="E8E2B7"/>
                </a:solidFill>
                <a:latin typeface="Menlo"/>
              </a:rPr>
              <a:t>(</a:t>
            </a:r>
            <a:r>
              <a:rPr lang="en-US" sz="2000" dirty="0">
                <a:solidFill>
                  <a:srgbClr val="EC7600"/>
                </a:solidFill>
                <a:latin typeface="Menlo"/>
              </a:rPr>
              <a:t>"/image"</a:t>
            </a:r>
            <a:r>
              <a:rPr lang="en-US" sz="2000" dirty="0">
                <a:solidFill>
                  <a:srgbClr val="E8E2B7"/>
                </a:solidFill>
                <a:latin typeface="Menlo"/>
              </a:rPr>
              <a:t>);</a:t>
            </a:r>
            <a:br>
              <a:rPr lang="en-US" sz="2000" dirty="0">
                <a:solidFill>
                  <a:srgbClr val="E8E2B7"/>
                </a:solidFill>
                <a:latin typeface="Menlo"/>
              </a:rPr>
            </a:br>
            <a:r>
              <a:rPr lang="en-US" sz="2000" dirty="0">
                <a:solidFill>
                  <a:srgbClr val="E0E2E4"/>
                </a:solidFill>
                <a:latin typeface="Menlo"/>
              </a:rPr>
              <a:t>map</a:t>
            </a:r>
            <a:r>
              <a:rPr lang="en-US" sz="2000" dirty="0">
                <a:solidFill>
                  <a:srgbClr val="E8E2B7"/>
                </a:solidFill>
                <a:latin typeface="Menlo"/>
              </a:rPr>
              <a:t>.</a:t>
            </a:r>
            <a:r>
              <a:rPr lang="en-US" sz="2000" dirty="0">
                <a:solidFill>
                  <a:srgbClr val="E0E2E4"/>
                </a:solidFill>
                <a:latin typeface="Menlo"/>
              </a:rPr>
              <a:t>getDataMap</a:t>
            </a:r>
            <a:r>
              <a:rPr lang="en-US" sz="2000" dirty="0">
                <a:solidFill>
                  <a:srgbClr val="E8E2B7"/>
                </a:solidFill>
                <a:latin typeface="Menlo"/>
              </a:rPr>
              <a:t>().</a:t>
            </a:r>
            <a:r>
              <a:rPr lang="en-US" sz="2000" dirty="0">
                <a:solidFill>
                  <a:srgbClr val="E0E2E4"/>
                </a:solidFill>
                <a:latin typeface="Menlo"/>
              </a:rPr>
              <a:t>putAsset</a:t>
            </a:r>
            <a:r>
              <a:rPr lang="en-US" sz="2000" dirty="0">
                <a:solidFill>
                  <a:srgbClr val="E8E2B7"/>
                </a:solidFill>
                <a:latin typeface="Menlo"/>
              </a:rPr>
              <a:t>(</a:t>
            </a:r>
            <a:r>
              <a:rPr lang="en-US" sz="2000" dirty="0">
                <a:solidFill>
                  <a:srgbClr val="EC7600"/>
                </a:solidFill>
                <a:latin typeface="Menlo"/>
              </a:rPr>
              <a:t>"</a:t>
            </a:r>
            <a:r>
              <a:rPr lang="en-US" sz="2000" dirty="0" smtClean="0">
                <a:solidFill>
                  <a:srgbClr val="EC7600"/>
                </a:solidFill>
                <a:latin typeface="Menlo"/>
              </a:rPr>
              <a:t>image”</a:t>
            </a:r>
            <a:r>
              <a:rPr lang="en-US" sz="2000" dirty="0" smtClean="0">
                <a:solidFill>
                  <a:srgbClr val="E8E2B7"/>
                </a:solidFill>
                <a:latin typeface="Menlo"/>
              </a:rPr>
              <a:t>,</a:t>
            </a:r>
            <a:r>
              <a:rPr lang="en-US" sz="2000" dirty="0" smtClean="0">
                <a:solidFill>
                  <a:srgbClr val="E0E2E4"/>
                </a:solidFill>
                <a:latin typeface="Menlo"/>
              </a:rPr>
              <a:t>assetFromBitmap</a:t>
            </a:r>
            <a:r>
              <a:rPr lang="en-US" sz="2000" dirty="0">
                <a:solidFill>
                  <a:srgbClr val="E8E2B7"/>
                </a:solidFill>
                <a:latin typeface="Menlo"/>
              </a:rPr>
              <a:t>)</a:t>
            </a:r>
            <a:r>
              <a:rPr lang="en-US" sz="2000" dirty="0" smtClean="0">
                <a:solidFill>
                  <a:srgbClr val="E8E2B7"/>
                </a:solidFill>
                <a:latin typeface="Menlo"/>
              </a:rPr>
              <a:t>;</a:t>
            </a:r>
          </a:p>
          <a:p>
            <a:r>
              <a:rPr lang="en-US" sz="2000" dirty="0">
                <a:solidFill>
                  <a:srgbClr val="E8E2B7"/>
                </a:solidFill>
                <a:latin typeface="Menlo"/>
              </a:rPr>
              <a:t/>
            </a:r>
            <a:br>
              <a:rPr lang="en-US" sz="2000" dirty="0">
                <a:solidFill>
                  <a:srgbClr val="E8E2B7"/>
                </a:solidFill>
                <a:latin typeface="Menlo"/>
              </a:rPr>
            </a:br>
            <a:r>
              <a:rPr lang="en-US" sz="2000" dirty="0">
                <a:solidFill>
                  <a:srgbClr val="678CB1"/>
                </a:solidFill>
                <a:latin typeface="Menlo"/>
              </a:rPr>
              <a:t>PutDataRequest </a:t>
            </a:r>
            <a:r>
              <a:rPr lang="en-US" sz="2000" dirty="0">
                <a:solidFill>
                  <a:srgbClr val="E0E2E4"/>
                </a:solidFill>
                <a:latin typeface="Menlo"/>
              </a:rPr>
              <a:t>request </a:t>
            </a:r>
            <a:r>
              <a:rPr lang="en-US" sz="2000" dirty="0">
                <a:solidFill>
                  <a:srgbClr val="E8E2B7"/>
                </a:solidFill>
                <a:latin typeface="Menlo"/>
              </a:rPr>
              <a:t>= </a:t>
            </a:r>
            <a:r>
              <a:rPr lang="en-US" sz="2000" dirty="0">
                <a:solidFill>
                  <a:srgbClr val="E0E2E4"/>
                </a:solidFill>
                <a:latin typeface="Menlo"/>
              </a:rPr>
              <a:t>map</a:t>
            </a:r>
            <a:r>
              <a:rPr lang="en-US" sz="2000" dirty="0">
                <a:solidFill>
                  <a:srgbClr val="E8E2B7"/>
                </a:solidFill>
                <a:latin typeface="Menlo"/>
              </a:rPr>
              <a:t>.</a:t>
            </a:r>
            <a:r>
              <a:rPr lang="en-US" sz="2000" dirty="0">
                <a:solidFill>
                  <a:srgbClr val="E0E2E4"/>
                </a:solidFill>
                <a:latin typeface="Menlo"/>
              </a:rPr>
              <a:t>asPutDataRequest</a:t>
            </a:r>
            <a:r>
              <a:rPr lang="en-US" sz="2000" dirty="0">
                <a:solidFill>
                  <a:srgbClr val="E8E2B7"/>
                </a:solidFill>
                <a:latin typeface="Menlo"/>
              </a:rPr>
              <a:t>();</a:t>
            </a:r>
            <a:br>
              <a:rPr lang="en-US" sz="2000" dirty="0">
                <a:solidFill>
                  <a:srgbClr val="E8E2B7"/>
                </a:solidFill>
                <a:latin typeface="Menlo"/>
              </a:rPr>
            </a:br>
            <a:r>
              <a:rPr lang="en-US" sz="2000" dirty="0" smtClean="0">
                <a:solidFill>
                  <a:srgbClr val="E0E2E4"/>
                </a:solidFill>
                <a:latin typeface="Menlo"/>
              </a:rPr>
              <a:t>pendingResult </a:t>
            </a:r>
            <a:r>
              <a:rPr lang="en-US" sz="2000" dirty="0">
                <a:solidFill>
                  <a:srgbClr val="E8E2B7"/>
                </a:solidFill>
                <a:latin typeface="Menlo"/>
              </a:rPr>
              <a:t>= </a:t>
            </a:r>
            <a:r>
              <a:rPr lang="en-US" sz="2000" dirty="0" smtClean="0">
                <a:solidFill>
                  <a:srgbClr val="678CB1"/>
                </a:solidFill>
                <a:latin typeface="Menlo"/>
              </a:rPr>
              <a:t>Wearable</a:t>
            </a:r>
            <a:r>
              <a:rPr lang="en-US" sz="2000" dirty="0" smtClean="0">
                <a:solidFill>
                  <a:srgbClr val="E8E2B7"/>
                </a:solidFill>
                <a:latin typeface="Menlo"/>
              </a:rPr>
              <a:t>.</a:t>
            </a:r>
            <a:r>
              <a:rPr lang="en-US" sz="2000" dirty="0" smtClean="0">
                <a:solidFill>
                  <a:srgbClr val="678CB1"/>
                </a:solidFill>
                <a:latin typeface="Menlo"/>
              </a:rPr>
              <a:t>DataApi</a:t>
            </a:r>
          </a:p>
          <a:p>
            <a:r>
              <a:rPr lang="en-US" sz="2000" dirty="0">
                <a:solidFill>
                  <a:srgbClr val="678CB1"/>
                </a:solidFill>
                <a:latin typeface="Menlo"/>
              </a:rPr>
              <a:t>	</a:t>
            </a:r>
            <a:r>
              <a:rPr lang="en-US" sz="2000" dirty="0" smtClean="0">
                <a:solidFill>
                  <a:srgbClr val="678CB1"/>
                </a:solidFill>
                <a:latin typeface="Menlo"/>
              </a:rPr>
              <a:t>			</a:t>
            </a:r>
            <a:r>
              <a:rPr lang="en-US" sz="2000" dirty="0" smtClean="0">
                <a:solidFill>
                  <a:srgbClr val="E8E2B7"/>
                </a:solidFill>
                <a:latin typeface="Menlo"/>
              </a:rPr>
              <a:t>.</a:t>
            </a:r>
            <a:r>
              <a:rPr lang="en-US" sz="2000" dirty="0">
                <a:solidFill>
                  <a:srgbClr val="E0E2E4"/>
                </a:solidFill>
                <a:latin typeface="Menlo"/>
              </a:rPr>
              <a:t>putDataItem</a:t>
            </a:r>
            <a:r>
              <a:rPr lang="en-US" sz="2000" dirty="0">
                <a:solidFill>
                  <a:srgbClr val="E8E2B7"/>
                </a:solidFill>
                <a:latin typeface="Menlo"/>
              </a:rPr>
              <a:t>(</a:t>
            </a:r>
            <a:r>
              <a:rPr lang="en-US" sz="2000" dirty="0">
                <a:solidFill>
                  <a:srgbClr val="678CB1"/>
                </a:solidFill>
                <a:latin typeface="Menlo"/>
              </a:rPr>
              <a:t>mGoogleApiClient</a:t>
            </a:r>
            <a:r>
              <a:rPr lang="en-US" sz="2000" dirty="0" smtClean="0">
                <a:solidFill>
                  <a:srgbClr val="E8E2B7"/>
                </a:solidFill>
                <a:latin typeface="Menlo"/>
              </a:rPr>
              <a:t>,</a:t>
            </a:r>
            <a:r>
              <a:rPr lang="en-US" sz="2000" dirty="0" smtClean="0">
                <a:solidFill>
                  <a:srgbClr val="E0E2E4"/>
                </a:solidFill>
                <a:latin typeface="Menlo"/>
              </a:rPr>
              <a:t>request</a:t>
            </a:r>
            <a:r>
              <a:rPr lang="en-US" sz="2000" dirty="0">
                <a:solidFill>
                  <a:srgbClr val="E8E2B7"/>
                </a:solidFill>
                <a:latin typeface="Menlo"/>
              </a:rPr>
              <a:t>)</a:t>
            </a:r>
            <a:r>
              <a:rPr lang="en-US" sz="2000" dirty="0" smtClean="0">
                <a:solidFill>
                  <a:srgbClr val="E8E2B7"/>
                </a:solidFill>
                <a:latin typeface="Menlo"/>
              </a:rPr>
              <a:t>;</a:t>
            </a:r>
          </a:p>
          <a:p>
            <a:r>
              <a:rPr lang="en-US" sz="2000" dirty="0">
                <a:solidFill>
                  <a:srgbClr val="E8E2B7"/>
                </a:solidFill>
                <a:latin typeface="Menlo"/>
              </a:rPr>
              <a:t/>
            </a:r>
            <a:br>
              <a:rPr lang="en-US" sz="2000" dirty="0">
                <a:solidFill>
                  <a:srgbClr val="E8E2B7"/>
                </a:solidFill>
                <a:latin typeface="Menlo"/>
              </a:rPr>
            </a:br>
            <a:endParaRPr lang="en-US" sz="2000" dirty="0">
              <a:solidFill>
                <a:srgbClr val="E8E2B7"/>
              </a:solidFill>
              <a:latin typeface="Menlo"/>
            </a:endParaRPr>
          </a:p>
        </p:txBody>
      </p:sp>
    </p:spTree>
    <p:extLst>
      <p:ext uri="{BB962C8B-B14F-4D97-AF65-F5344CB8AC3E}">
        <p14:creationId xmlns:p14="http://schemas.microsoft.com/office/powerpoint/2010/main" val="1226338439"/>
      </p:ext>
    </p:extLst>
  </p:cSld>
  <p:clrMapOvr>
    <a:masterClrMapping/>
  </p:clrMapOvr>
  <mc:AlternateContent xmlns:mc="http://schemas.openxmlformats.org/markup-compatibility/2006">
    <mc:Choice xmlns:p14="http://schemas.microsoft.com/office/powerpoint/2010/main" Requires="p14">
      <p:transition spd="med" p14:dur="600" advTm="59432">
        <p:fade/>
      </p:transition>
    </mc:Choice>
    <mc:Fallback>
      <p:transition xmlns:p14="http://schemas.microsoft.com/office/powerpoint/2010/main" spd="med" advTm="59432">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Receive a data</a:t>
            </a:r>
            <a:endParaRPr lang="en-US" dirty="0">
              <a:solidFill>
                <a:srgbClr val="F2F2F2"/>
              </a:solidFill>
            </a:endParaRPr>
          </a:p>
        </p:txBody>
      </p:sp>
      <p:sp>
        <p:nvSpPr>
          <p:cNvPr id="4" name="Footer Placeholder 3"/>
          <p:cNvSpPr>
            <a:spLocks noGrp="1"/>
          </p:cNvSpPr>
          <p:nvPr>
            <p:ph type="ftr" sz="quarter" idx="11"/>
          </p:nvPr>
        </p:nvSpPr>
        <p:spPr/>
        <p:txBody>
          <a:bodyPr/>
          <a:lstStyle/>
          <a:p>
            <a:endParaRPr lang="en-US" dirty="0"/>
          </a:p>
        </p:txBody>
      </p:sp>
      <p:sp>
        <p:nvSpPr>
          <p:cNvPr id="14" name="TextBox 13"/>
          <p:cNvSpPr txBox="1"/>
          <p:nvPr/>
        </p:nvSpPr>
        <p:spPr>
          <a:xfrm>
            <a:off x="700690" y="1089505"/>
            <a:ext cx="8075448" cy="4031873"/>
          </a:xfrm>
          <a:prstGeom prst="rect">
            <a:avLst/>
          </a:prstGeom>
          <a:noFill/>
        </p:spPr>
        <p:txBody>
          <a:bodyPr wrap="square" rtlCol="0">
            <a:spAutoFit/>
          </a:bodyPr>
          <a:lstStyle/>
          <a:p>
            <a:r>
              <a:rPr lang="en-US" sz="1600" dirty="0">
                <a:solidFill>
                  <a:srgbClr val="A082BD"/>
                </a:solidFill>
                <a:latin typeface="Menlo"/>
              </a:rPr>
              <a:t>@Override</a:t>
            </a:r>
            <a:br>
              <a:rPr lang="en-US" sz="1600" dirty="0">
                <a:solidFill>
                  <a:srgbClr val="A082BD"/>
                </a:solidFill>
                <a:latin typeface="Menlo"/>
              </a:rPr>
            </a:br>
            <a:r>
              <a:rPr lang="en-US" sz="1600" dirty="0">
                <a:solidFill>
                  <a:srgbClr val="93C763"/>
                </a:solidFill>
                <a:latin typeface="Menlo"/>
              </a:rPr>
              <a:t>public void </a:t>
            </a:r>
            <a:r>
              <a:rPr lang="en-US" sz="1600" dirty="0">
                <a:solidFill>
                  <a:srgbClr val="678CB1"/>
                </a:solidFill>
                <a:latin typeface="Menlo"/>
              </a:rPr>
              <a:t>onDataChanged</a:t>
            </a:r>
            <a:r>
              <a:rPr lang="en-US" sz="1600" dirty="0">
                <a:solidFill>
                  <a:srgbClr val="E8E2B7"/>
                </a:solidFill>
                <a:latin typeface="Menlo"/>
              </a:rPr>
              <a:t>(</a:t>
            </a:r>
            <a:r>
              <a:rPr lang="en-US" sz="1600" dirty="0">
                <a:solidFill>
                  <a:srgbClr val="678CB1"/>
                </a:solidFill>
                <a:latin typeface="Menlo"/>
              </a:rPr>
              <a:t>DataEventBuffer </a:t>
            </a:r>
            <a:r>
              <a:rPr lang="en-US" sz="1600" dirty="0">
                <a:solidFill>
                  <a:srgbClr val="E0E2E4"/>
                </a:solidFill>
                <a:latin typeface="Menlo"/>
              </a:rPr>
              <a:t>dataEvents</a:t>
            </a:r>
            <a:r>
              <a:rPr lang="en-US" sz="1600" dirty="0">
                <a:solidFill>
                  <a:srgbClr val="E8E2B7"/>
                </a:solidFill>
                <a:latin typeface="Menlo"/>
              </a:rPr>
              <a:t>) {</a:t>
            </a:r>
          </a:p>
          <a:p>
            <a:r>
              <a:rPr lang="en-US" sz="1600" dirty="0">
                <a:solidFill>
                  <a:srgbClr val="93C763"/>
                </a:solidFill>
                <a:latin typeface="Menlo"/>
              </a:rPr>
              <a:t>	</a:t>
            </a:r>
            <a:r>
              <a:rPr lang="en-US" sz="1600" dirty="0" smtClean="0">
                <a:solidFill>
                  <a:srgbClr val="93C763"/>
                </a:solidFill>
                <a:latin typeface="Menlo"/>
              </a:rPr>
              <a:t>for </a:t>
            </a:r>
            <a:r>
              <a:rPr lang="en-US" sz="1600" dirty="0">
                <a:solidFill>
                  <a:srgbClr val="E8E2B7"/>
                </a:solidFill>
                <a:latin typeface="Menlo"/>
              </a:rPr>
              <a:t>(</a:t>
            </a:r>
            <a:r>
              <a:rPr lang="en-US" sz="1600" dirty="0">
                <a:solidFill>
                  <a:srgbClr val="678CB1"/>
                </a:solidFill>
                <a:latin typeface="Menlo"/>
              </a:rPr>
              <a:t>DataEvent </a:t>
            </a:r>
            <a:r>
              <a:rPr lang="en-US" sz="1600" dirty="0">
                <a:solidFill>
                  <a:srgbClr val="E0E2E4"/>
                </a:solidFill>
                <a:latin typeface="Menlo"/>
              </a:rPr>
              <a:t>event </a:t>
            </a:r>
            <a:r>
              <a:rPr lang="en-US" sz="1600" dirty="0">
                <a:solidFill>
                  <a:srgbClr val="E8E2B7"/>
                </a:solidFill>
                <a:latin typeface="Menlo"/>
              </a:rPr>
              <a:t>: </a:t>
            </a:r>
            <a:r>
              <a:rPr lang="en-US" sz="1600" dirty="0">
                <a:solidFill>
                  <a:srgbClr val="E0E2E4"/>
                </a:solidFill>
                <a:latin typeface="Menlo"/>
              </a:rPr>
              <a:t>dataEvents</a:t>
            </a:r>
            <a:r>
              <a:rPr lang="en-US" sz="1600" dirty="0">
                <a:solidFill>
                  <a:srgbClr val="E8E2B7"/>
                </a:solidFill>
                <a:latin typeface="Menlo"/>
              </a:rPr>
              <a:t>) {</a:t>
            </a:r>
            <a:br>
              <a:rPr lang="en-US" sz="1600" dirty="0">
                <a:solidFill>
                  <a:srgbClr val="E8E2B7"/>
                </a:solidFill>
                <a:latin typeface="Menlo"/>
              </a:rPr>
            </a:br>
            <a:r>
              <a:rPr lang="en-US" sz="1600" dirty="0">
                <a:solidFill>
                  <a:srgbClr val="E8E2B7"/>
                </a:solidFill>
                <a:latin typeface="Menlo"/>
              </a:rPr>
              <a:t>    </a:t>
            </a:r>
            <a:r>
              <a:rPr lang="en-US" sz="1600" dirty="0" smtClean="0">
                <a:solidFill>
                  <a:srgbClr val="E8E2B7"/>
                </a:solidFill>
                <a:latin typeface="Menlo"/>
              </a:rPr>
              <a:t>	</a:t>
            </a:r>
            <a:r>
              <a:rPr lang="en-US" sz="1600" dirty="0" smtClean="0">
                <a:solidFill>
                  <a:srgbClr val="93C763"/>
                </a:solidFill>
                <a:latin typeface="Menlo"/>
              </a:rPr>
              <a:t>if </a:t>
            </a:r>
            <a:r>
              <a:rPr lang="en-US" sz="1600" dirty="0">
                <a:solidFill>
                  <a:srgbClr val="E8E2B7"/>
                </a:solidFill>
                <a:latin typeface="Menlo"/>
              </a:rPr>
              <a:t>(</a:t>
            </a:r>
            <a:r>
              <a:rPr lang="en-US" sz="1600" dirty="0">
                <a:solidFill>
                  <a:srgbClr val="E0E2E4"/>
                </a:solidFill>
                <a:latin typeface="Menlo"/>
              </a:rPr>
              <a:t>event</a:t>
            </a:r>
            <a:r>
              <a:rPr lang="en-US" sz="1600" dirty="0">
                <a:solidFill>
                  <a:srgbClr val="E8E2B7"/>
                </a:solidFill>
                <a:latin typeface="Menlo"/>
              </a:rPr>
              <a:t>.</a:t>
            </a:r>
            <a:r>
              <a:rPr lang="en-US" sz="1600" dirty="0">
                <a:solidFill>
                  <a:srgbClr val="E0E2E4"/>
                </a:solidFill>
                <a:latin typeface="Menlo"/>
              </a:rPr>
              <a:t>getType</a:t>
            </a:r>
            <a:r>
              <a:rPr lang="en-US" sz="1600" dirty="0">
                <a:solidFill>
                  <a:srgbClr val="E8E2B7"/>
                </a:solidFill>
                <a:latin typeface="Menlo"/>
              </a:rPr>
              <a:t>() == </a:t>
            </a:r>
            <a:r>
              <a:rPr lang="en-US" sz="1600" dirty="0">
                <a:solidFill>
                  <a:srgbClr val="678CB1"/>
                </a:solidFill>
                <a:latin typeface="Menlo"/>
              </a:rPr>
              <a:t>DataEvent</a:t>
            </a:r>
            <a:r>
              <a:rPr lang="en-US" sz="1600" dirty="0">
                <a:solidFill>
                  <a:srgbClr val="E8E2B7"/>
                </a:solidFill>
                <a:latin typeface="Menlo"/>
              </a:rPr>
              <a:t>.</a:t>
            </a:r>
            <a:r>
              <a:rPr lang="en-US" sz="1600" dirty="0">
                <a:solidFill>
                  <a:srgbClr val="678CB1"/>
                </a:solidFill>
                <a:latin typeface="Menlo"/>
              </a:rPr>
              <a:t>TYPE_CHANGED </a:t>
            </a:r>
            <a:r>
              <a:rPr lang="en-US" sz="1600" dirty="0">
                <a:solidFill>
                  <a:srgbClr val="E8E2B7"/>
                </a:solidFill>
                <a:latin typeface="Menlo"/>
              </a:rPr>
              <a:t>&amp;&amp;</a:t>
            </a:r>
            <a:br>
              <a:rPr lang="en-US" sz="1600" dirty="0">
                <a:solidFill>
                  <a:srgbClr val="E8E2B7"/>
                </a:solidFill>
                <a:latin typeface="Menlo"/>
              </a:rPr>
            </a:br>
            <a:r>
              <a:rPr lang="en-US" sz="1600" dirty="0">
                <a:solidFill>
                  <a:srgbClr val="E8E2B7"/>
                </a:solidFill>
                <a:latin typeface="Menlo"/>
              </a:rPr>
              <a:t>            </a:t>
            </a:r>
            <a:r>
              <a:rPr lang="en-US" sz="1600" dirty="0">
                <a:solidFill>
                  <a:srgbClr val="E0E2E4"/>
                </a:solidFill>
                <a:latin typeface="Menlo"/>
              </a:rPr>
              <a:t>event</a:t>
            </a:r>
            <a:r>
              <a:rPr lang="en-US" sz="1600" dirty="0">
                <a:solidFill>
                  <a:srgbClr val="E8E2B7"/>
                </a:solidFill>
                <a:latin typeface="Menlo"/>
              </a:rPr>
              <a:t>.</a:t>
            </a:r>
            <a:r>
              <a:rPr lang="en-US" sz="1600" dirty="0">
                <a:solidFill>
                  <a:srgbClr val="E0E2E4"/>
                </a:solidFill>
                <a:latin typeface="Menlo"/>
              </a:rPr>
              <a:t>getDataItem</a:t>
            </a:r>
            <a:r>
              <a:rPr lang="en-US" sz="1600" dirty="0">
                <a:solidFill>
                  <a:srgbClr val="E8E2B7"/>
                </a:solidFill>
                <a:latin typeface="Menlo"/>
              </a:rPr>
              <a:t>(</a:t>
            </a:r>
            <a:r>
              <a:rPr lang="en-US" sz="1600" dirty="0" smtClean="0">
                <a:solidFill>
                  <a:srgbClr val="E8E2B7"/>
                </a:solidFill>
                <a:latin typeface="Menlo"/>
              </a:rPr>
              <a:t>)</a:t>
            </a:r>
          </a:p>
          <a:p>
            <a:r>
              <a:rPr lang="en-US" sz="1600" dirty="0">
                <a:solidFill>
                  <a:srgbClr val="E8E2B7"/>
                </a:solidFill>
                <a:latin typeface="Menlo"/>
              </a:rPr>
              <a:t>	</a:t>
            </a:r>
            <a:r>
              <a:rPr lang="en-US" sz="1600" dirty="0" smtClean="0">
                <a:solidFill>
                  <a:srgbClr val="E8E2B7"/>
                </a:solidFill>
                <a:latin typeface="Menlo"/>
              </a:rPr>
              <a:t>					.</a:t>
            </a:r>
            <a:r>
              <a:rPr lang="en-US" sz="1600" dirty="0">
                <a:solidFill>
                  <a:srgbClr val="E0E2E4"/>
                </a:solidFill>
                <a:latin typeface="Menlo"/>
              </a:rPr>
              <a:t>getUri</a:t>
            </a:r>
            <a:r>
              <a:rPr lang="en-US" sz="1600" dirty="0">
                <a:solidFill>
                  <a:srgbClr val="E8E2B7"/>
                </a:solidFill>
                <a:latin typeface="Menlo"/>
              </a:rPr>
              <a:t>().</a:t>
            </a:r>
            <a:r>
              <a:rPr lang="en-US" sz="1600" dirty="0">
                <a:solidFill>
                  <a:srgbClr val="E0E2E4"/>
                </a:solidFill>
                <a:latin typeface="Menlo"/>
              </a:rPr>
              <a:t>getPath</a:t>
            </a:r>
            <a:r>
              <a:rPr lang="en-US" sz="1600" dirty="0">
                <a:solidFill>
                  <a:srgbClr val="E8E2B7"/>
                </a:solidFill>
                <a:latin typeface="Menlo"/>
              </a:rPr>
              <a:t>(</a:t>
            </a:r>
            <a:r>
              <a:rPr lang="en-US" sz="1600" dirty="0" smtClean="0">
                <a:solidFill>
                  <a:srgbClr val="E8E2B7"/>
                </a:solidFill>
                <a:latin typeface="Menlo"/>
              </a:rPr>
              <a:t>)</a:t>
            </a:r>
          </a:p>
          <a:p>
            <a:r>
              <a:rPr lang="en-US" sz="1600" dirty="0">
                <a:solidFill>
                  <a:srgbClr val="E8E2B7"/>
                </a:solidFill>
                <a:latin typeface="Menlo"/>
              </a:rPr>
              <a:t>	</a:t>
            </a:r>
            <a:r>
              <a:rPr lang="en-US" sz="1600" dirty="0" smtClean="0">
                <a:solidFill>
                  <a:srgbClr val="E8E2B7"/>
                </a:solidFill>
                <a:latin typeface="Menlo"/>
              </a:rPr>
              <a:t>					.</a:t>
            </a:r>
            <a:r>
              <a:rPr lang="en-US" sz="1600" dirty="0">
                <a:solidFill>
                  <a:srgbClr val="E0E2E4"/>
                </a:solidFill>
                <a:latin typeface="Menlo"/>
              </a:rPr>
              <a:t>equals</a:t>
            </a:r>
            <a:r>
              <a:rPr lang="en-US" sz="1600" dirty="0">
                <a:solidFill>
                  <a:srgbClr val="E8E2B7"/>
                </a:solidFill>
                <a:latin typeface="Menlo"/>
              </a:rPr>
              <a:t>(</a:t>
            </a:r>
            <a:r>
              <a:rPr lang="en-US" sz="1600" dirty="0">
                <a:solidFill>
                  <a:srgbClr val="EC7600"/>
                </a:solidFill>
                <a:latin typeface="Menlo"/>
              </a:rPr>
              <a:t>"/image"</a:t>
            </a:r>
            <a:r>
              <a:rPr lang="en-US" sz="1600" dirty="0">
                <a:solidFill>
                  <a:srgbClr val="E8E2B7"/>
                </a:solidFill>
                <a:latin typeface="Menlo"/>
              </a:rPr>
              <a:t>)) </a:t>
            </a:r>
            <a:r>
              <a:rPr lang="en-US" sz="1600" dirty="0" smtClean="0">
                <a:solidFill>
                  <a:srgbClr val="E8E2B7"/>
                </a:solidFill>
                <a:latin typeface="Menlo"/>
              </a:rPr>
              <a:t>{</a:t>
            </a:r>
          </a:p>
          <a:p>
            <a:r>
              <a:rPr lang="en-US" sz="1600" dirty="0">
                <a:solidFill>
                  <a:srgbClr val="E8E2B7"/>
                </a:solidFill>
                <a:latin typeface="Menlo"/>
              </a:rPr>
              <a:t/>
            </a:r>
            <a:br>
              <a:rPr lang="en-US" sz="1600" dirty="0">
                <a:solidFill>
                  <a:srgbClr val="E8E2B7"/>
                </a:solidFill>
                <a:latin typeface="Menlo"/>
              </a:rPr>
            </a:br>
            <a:r>
              <a:rPr lang="en-US" sz="1600" dirty="0">
                <a:solidFill>
                  <a:srgbClr val="E8E2B7"/>
                </a:solidFill>
                <a:latin typeface="Menlo"/>
              </a:rPr>
              <a:t>    </a:t>
            </a:r>
            <a:r>
              <a:rPr lang="en-US" sz="1600" dirty="0" smtClean="0">
                <a:solidFill>
                  <a:srgbClr val="E8E2B7"/>
                </a:solidFill>
                <a:latin typeface="Menlo"/>
              </a:rPr>
              <a:t>	   </a:t>
            </a:r>
            <a:r>
              <a:rPr lang="en-US" sz="1600" dirty="0" smtClean="0">
                <a:solidFill>
                  <a:srgbClr val="E0E2E4"/>
                </a:solidFill>
                <a:latin typeface="Menlo"/>
              </a:rPr>
              <a:t>dataMapItem </a:t>
            </a:r>
            <a:r>
              <a:rPr lang="en-US" sz="1600" dirty="0">
                <a:solidFill>
                  <a:srgbClr val="E8E2B7"/>
                </a:solidFill>
                <a:latin typeface="Menlo"/>
              </a:rPr>
              <a:t>= </a:t>
            </a:r>
            <a:r>
              <a:rPr lang="en-US" sz="1600" dirty="0" smtClean="0">
                <a:solidFill>
                  <a:srgbClr val="678CB1"/>
                </a:solidFill>
                <a:latin typeface="Menlo"/>
              </a:rPr>
              <a:t>DataMapItem</a:t>
            </a:r>
          </a:p>
          <a:p>
            <a:r>
              <a:rPr lang="en-US" sz="1600" dirty="0">
                <a:solidFill>
                  <a:srgbClr val="678CB1"/>
                </a:solidFill>
                <a:latin typeface="Menlo"/>
              </a:rPr>
              <a:t>	</a:t>
            </a:r>
            <a:r>
              <a:rPr lang="en-US" sz="1600" dirty="0" smtClean="0">
                <a:solidFill>
                  <a:srgbClr val="678CB1"/>
                </a:solidFill>
                <a:latin typeface="Menlo"/>
              </a:rPr>
              <a:t>					</a:t>
            </a:r>
            <a:r>
              <a:rPr lang="en-US" sz="1600" dirty="0" smtClean="0">
                <a:solidFill>
                  <a:srgbClr val="E8E2B7"/>
                </a:solidFill>
                <a:latin typeface="Menlo"/>
              </a:rPr>
              <a:t>.</a:t>
            </a:r>
            <a:r>
              <a:rPr lang="en-US" sz="1600" dirty="0">
                <a:solidFill>
                  <a:srgbClr val="E0E2E4"/>
                </a:solidFill>
                <a:latin typeface="Menlo"/>
              </a:rPr>
              <a:t>fromDataItem</a:t>
            </a:r>
            <a:r>
              <a:rPr lang="en-US" sz="1600" dirty="0">
                <a:solidFill>
                  <a:srgbClr val="E8E2B7"/>
                </a:solidFill>
                <a:latin typeface="Menlo"/>
              </a:rPr>
              <a:t>(</a:t>
            </a:r>
            <a:r>
              <a:rPr lang="en-US" sz="1600" dirty="0">
                <a:solidFill>
                  <a:srgbClr val="E0E2E4"/>
                </a:solidFill>
                <a:latin typeface="Menlo"/>
              </a:rPr>
              <a:t>event</a:t>
            </a:r>
            <a:r>
              <a:rPr lang="en-US" sz="1600" dirty="0">
                <a:solidFill>
                  <a:srgbClr val="E8E2B7"/>
                </a:solidFill>
                <a:latin typeface="Menlo"/>
              </a:rPr>
              <a:t>.</a:t>
            </a:r>
            <a:r>
              <a:rPr lang="en-US" sz="1600" dirty="0">
                <a:solidFill>
                  <a:srgbClr val="E0E2E4"/>
                </a:solidFill>
                <a:latin typeface="Menlo"/>
              </a:rPr>
              <a:t>getDataItem</a:t>
            </a:r>
            <a:r>
              <a:rPr lang="en-US" sz="1600" dirty="0">
                <a:solidFill>
                  <a:srgbClr val="E8E2B7"/>
                </a:solidFill>
                <a:latin typeface="Menlo"/>
              </a:rPr>
              <a:t>());</a:t>
            </a:r>
            <a:br>
              <a:rPr lang="en-US" sz="1600" dirty="0">
                <a:solidFill>
                  <a:srgbClr val="E8E2B7"/>
                </a:solidFill>
                <a:latin typeface="Menlo"/>
              </a:rPr>
            </a:br>
            <a:r>
              <a:rPr lang="en-US" sz="1600" dirty="0">
                <a:solidFill>
                  <a:srgbClr val="E8E2B7"/>
                </a:solidFill>
                <a:latin typeface="Menlo"/>
              </a:rPr>
              <a:t>        </a:t>
            </a:r>
            <a:endParaRPr lang="en-US" sz="1600" dirty="0" smtClean="0">
              <a:solidFill>
                <a:srgbClr val="E8E2B7"/>
              </a:solidFill>
              <a:latin typeface="Menlo"/>
            </a:endParaRPr>
          </a:p>
          <a:p>
            <a:r>
              <a:rPr lang="en-US" sz="1600" dirty="0">
                <a:solidFill>
                  <a:srgbClr val="E8E2B7"/>
                </a:solidFill>
                <a:latin typeface="Menlo"/>
              </a:rPr>
              <a:t>	</a:t>
            </a:r>
            <a:r>
              <a:rPr lang="en-US" sz="1600" dirty="0" smtClean="0">
                <a:solidFill>
                  <a:srgbClr val="E8E2B7"/>
                </a:solidFill>
                <a:latin typeface="Menlo"/>
              </a:rPr>
              <a:t>		</a:t>
            </a:r>
            <a:r>
              <a:rPr lang="en-US" sz="1600" dirty="0" smtClean="0">
                <a:solidFill>
                  <a:srgbClr val="E0E2E4"/>
                </a:solidFill>
                <a:latin typeface="Menlo"/>
              </a:rPr>
              <a:t>profileAsset </a:t>
            </a:r>
            <a:r>
              <a:rPr lang="en-US" sz="1600" dirty="0">
                <a:solidFill>
                  <a:srgbClr val="E8E2B7"/>
                </a:solidFill>
                <a:latin typeface="Menlo"/>
              </a:rPr>
              <a:t>= </a:t>
            </a:r>
            <a:r>
              <a:rPr lang="en-US" sz="1600" dirty="0">
                <a:solidFill>
                  <a:srgbClr val="E0E2E4"/>
                </a:solidFill>
                <a:latin typeface="Menlo"/>
              </a:rPr>
              <a:t>dataMapItem</a:t>
            </a:r>
            <a:r>
              <a:rPr lang="en-US" sz="1600" dirty="0">
                <a:solidFill>
                  <a:srgbClr val="E8E2B7"/>
                </a:solidFill>
                <a:latin typeface="Menlo"/>
              </a:rPr>
              <a:t>.</a:t>
            </a:r>
            <a:r>
              <a:rPr lang="en-US" sz="1600" dirty="0">
                <a:solidFill>
                  <a:srgbClr val="E0E2E4"/>
                </a:solidFill>
                <a:latin typeface="Menlo"/>
              </a:rPr>
              <a:t>getDataMap</a:t>
            </a:r>
            <a:r>
              <a:rPr lang="en-US" sz="1600" dirty="0">
                <a:solidFill>
                  <a:srgbClr val="E8E2B7"/>
                </a:solidFill>
                <a:latin typeface="Menlo"/>
              </a:rPr>
              <a:t>(</a:t>
            </a:r>
            <a:r>
              <a:rPr lang="en-US" sz="1600" dirty="0" smtClean="0">
                <a:solidFill>
                  <a:srgbClr val="E8E2B7"/>
                </a:solidFill>
                <a:latin typeface="Menlo"/>
              </a:rPr>
              <a:t>)</a:t>
            </a:r>
          </a:p>
          <a:p>
            <a:r>
              <a:rPr lang="en-US" sz="1600" dirty="0">
                <a:solidFill>
                  <a:srgbClr val="E8E2B7"/>
                </a:solidFill>
                <a:latin typeface="Menlo"/>
              </a:rPr>
              <a:t>	</a:t>
            </a:r>
            <a:r>
              <a:rPr lang="en-US" sz="1600" dirty="0" smtClean="0">
                <a:solidFill>
                  <a:srgbClr val="E8E2B7"/>
                </a:solidFill>
                <a:latin typeface="Menlo"/>
              </a:rPr>
              <a:t>					.</a:t>
            </a:r>
            <a:r>
              <a:rPr lang="en-US" sz="1600" dirty="0">
                <a:solidFill>
                  <a:srgbClr val="E0E2E4"/>
                </a:solidFill>
                <a:latin typeface="Menlo"/>
              </a:rPr>
              <a:t>getAsset</a:t>
            </a:r>
            <a:r>
              <a:rPr lang="en-US" sz="1600" dirty="0">
                <a:solidFill>
                  <a:srgbClr val="E8E2B7"/>
                </a:solidFill>
                <a:latin typeface="Menlo"/>
              </a:rPr>
              <a:t>(</a:t>
            </a:r>
            <a:r>
              <a:rPr lang="en-US" sz="1600" dirty="0">
                <a:solidFill>
                  <a:srgbClr val="EC7600"/>
                </a:solidFill>
                <a:latin typeface="Menlo"/>
              </a:rPr>
              <a:t>"image"</a:t>
            </a:r>
            <a:r>
              <a:rPr lang="en-US" sz="1600" dirty="0">
                <a:solidFill>
                  <a:srgbClr val="E8E2B7"/>
                </a:solidFill>
                <a:latin typeface="Menlo"/>
              </a:rPr>
              <a:t>);</a:t>
            </a:r>
            <a:br>
              <a:rPr lang="en-US" sz="1600" dirty="0">
                <a:solidFill>
                  <a:srgbClr val="E8E2B7"/>
                </a:solidFill>
                <a:latin typeface="Menlo"/>
              </a:rPr>
            </a:br>
            <a:r>
              <a:rPr lang="en-US" sz="1600" dirty="0">
                <a:solidFill>
                  <a:srgbClr val="E8E2B7"/>
                </a:solidFill>
                <a:latin typeface="Menlo"/>
              </a:rPr>
              <a:t> </a:t>
            </a:r>
            <a:r>
              <a:rPr lang="en-US" sz="1600" dirty="0" smtClean="0">
                <a:solidFill>
                  <a:srgbClr val="E8E2B7"/>
                </a:solidFill>
                <a:latin typeface="Menlo"/>
              </a:rPr>
              <a:t>   	}</a:t>
            </a:r>
            <a:r>
              <a:rPr lang="en-US" sz="1600" dirty="0">
                <a:solidFill>
                  <a:srgbClr val="E8E2B7"/>
                </a:solidFill>
                <a:latin typeface="Menlo"/>
              </a:rPr>
              <a:t/>
            </a:r>
            <a:br>
              <a:rPr lang="en-US" sz="1600" dirty="0">
                <a:solidFill>
                  <a:srgbClr val="E8E2B7"/>
                </a:solidFill>
                <a:latin typeface="Menlo"/>
              </a:rPr>
            </a:br>
            <a:r>
              <a:rPr lang="en-US" sz="1600" dirty="0" smtClean="0">
                <a:solidFill>
                  <a:srgbClr val="E8E2B7"/>
                </a:solidFill>
                <a:latin typeface="Menlo"/>
              </a:rPr>
              <a:t>	}</a:t>
            </a:r>
          </a:p>
          <a:p>
            <a:r>
              <a:rPr lang="en-US" sz="1600" dirty="0">
                <a:solidFill>
                  <a:srgbClr val="E8E2B7"/>
                </a:solidFill>
                <a:latin typeface="Menlo"/>
              </a:rPr>
              <a:t>}</a:t>
            </a:r>
          </a:p>
        </p:txBody>
      </p:sp>
    </p:spTree>
    <p:extLst>
      <p:ext uri="{BB962C8B-B14F-4D97-AF65-F5344CB8AC3E}">
        <p14:creationId xmlns:p14="http://schemas.microsoft.com/office/powerpoint/2010/main" val="4128883502"/>
      </p:ext>
    </p:extLst>
  </p:cSld>
  <p:clrMapOvr>
    <a:masterClrMapping/>
  </p:clrMapOvr>
  <mc:AlternateContent xmlns:mc="http://schemas.openxmlformats.org/markup-compatibility/2006">
    <mc:Choice xmlns:p14="http://schemas.microsoft.com/office/powerpoint/2010/main" Requires="p14">
      <p:transition spd="med" p14:dur="600" advTm="64801">
        <p:fade/>
      </p:transition>
    </mc:Choice>
    <mc:Fallback>
      <p:transition xmlns:p14="http://schemas.microsoft.com/office/powerpoint/2010/main" spd="med" advTm="64801">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15" name="Shape 480"/>
          <p:cNvSpPr/>
          <p:nvPr/>
        </p:nvSpPr>
        <p:spPr>
          <a:xfrm>
            <a:off x="874630" y="437652"/>
            <a:ext cx="7412114" cy="4187743"/>
          </a:xfrm>
          <a:prstGeom prst="roundRect">
            <a:avLst>
              <a:gd name="adj" fmla="val 3810"/>
            </a:avLst>
          </a:prstGeom>
          <a:solidFill>
            <a:schemeClr val="tx1"/>
          </a:solidFill>
          <a:ln>
            <a:noFill/>
          </a:ln>
        </p:spPr>
        <p:txBody>
          <a:bodyPr lIns="95250" tIns="95250" rIns="95250" bIns="95250" anchor="ctr" anchorCtr="0">
            <a:noAutofit/>
          </a:bodyPr>
          <a:lstStyle/>
          <a:p>
            <a:r>
              <a:rPr lang="en-US" sz="1400" dirty="0" smtClean="0">
                <a:solidFill>
                  <a:srgbClr val="93C763"/>
                </a:solidFill>
                <a:latin typeface="Menlo"/>
              </a:rPr>
              <a:t>public </a:t>
            </a:r>
            <a:r>
              <a:rPr lang="en-US" sz="1400" dirty="0">
                <a:solidFill>
                  <a:srgbClr val="93C763"/>
                </a:solidFill>
                <a:latin typeface="Menlo"/>
              </a:rPr>
              <a:t>class </a:t>
            </a:r>
            <a:r>
              <a:rPr lang="en-US" sz="1400" dirty="0">
                <a:solidFill>
                  <a:srgbClr val="F79646"/>
                </a:solidFill>
                <a:latin typeface="Menlo"/>
              </a:rPr>
              <a:t>MyWearListener </a:t>
            </a:r>
            <a:r>
              <a:rPr lang="en-US" sz="1400" dirty="0">
                <a:solidFill>
                  <a:srgbClr val="93C763"/>
                </a:solidFill>
                <a:latin typeface="Menlo"/>
              </a:rPr>
              <a:t>extends </a:t>
            </a:r>
            <a:r>
              <a:rPr lang="en-US" sz="1400" dirty="0">
                <a:solidFill>
                  <a:srgbClr val="F79646"/>
                </a:solidFill>
                <a:latin typeface="Menlo"/>
              </a:rPr>
              <a:t>WearableListenerService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t>
            </a:r>
            <a:r>
              <a:rPr lang="en-US" sz="1400" dirty="0">
                <a:solidFill>
                  <a:srgbClr val="A082BD"/>
                </a:solidFill>
                <a:latin typeface="Menlo"/>
              </a:rPr>
              <a:t>@Override</a:t>
            </a:r>
            <a:br>
              <a:rPr lang="en-US" sz="1400" dirty="0">
                <a:solidFill>
                  <a:srgbClr val="A082BD"/>
                </a:solidFill>
                <a:latin typeface="Menlo"/>
              </a:rPr>
            </a:br>
            <a:r>
              <a:rPr lang="en-US" sz="1400" dirty="0">
                <a:solidFill>
                  <a:srgbClr val="A082BD"/>
                </a:solidFill>
                <a:latin typeface="Menlo"/>
              </a:rPr>
              <a:t>    </a:t>
            </a:r>
            <a:r>
              <a:rPr lang="en-US" sz="1400" dirty="0">
                <a:solidFill>
                  <a:srgbClr val="93C763"/>
                </a:solidFill>
                <a:latin typeface="Menlo"/>
              </a:rPr>
              <a:t>public void </a:t>
            </a:r>
            <a:r>
              <a:rPr lang="en-US" sz="1400" dirty="0">
                <a:solidFill>
                  <a:schemeClr val="bg1"/>
                </a:solidFill>
                <a:latin typeface="Menlo"/>
              </a:rPr>
              <a:t>onMessageReceived</a:t>
            </a:r>
            <a:r>
              <a:rPr lang="en-US" sz="1400" dirty="0">
                <a:solidFill>
                  <a:srgbClr val="E8E2B7"/>
                </a:solidFill>
                <a:latin typeface="Menlo"/>
              </a:rPr>
              <a:t>(</a:t>
            </a:r>
            <a:r>
              <a:rPr lang="en-US" sz="1400" dirty="0">
                <a:solidFill>
                  <a:srgbClr val="3366FF"/>
                </a:solidFill>
                <a:latin typeface="Menlo"/>
              </a:rPr>
              <a:t>MessageEvent </a:t>
            </a:r>
            <a:r>
              <a:rPr lang="en-US" sz="1400" dirty="0">
                <a:solidFill>
                  <a:srgbClr val="E0E2E4"/>
                </a:solidFill>
                <a:latin typeface="Menlo"/>
              </a:rPr>
              <a:t>messageEvent</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t>
            </a:r>
            <a:r>
              <a:rPr lang="en-US" sz="1400" dirty="0">
                <a:solidFill>
                  <a:srgbClr val="A082BD"/>
                </a:solidFill>
                <a:latin typeface="Menlo"/>
              </a:rPr>
              <a:t>@Override</a:t>
            </a:r>
            <a:br>
              <a:rPr lang="en-US" sz="1400" dirty="0">
                <a:solidFill>
                  <a:srgbClr val="A082BD"/>
                </a:solidFill>
                <a:latin typeface="Menlo"/>
              </a:rPr>
            </a:br>
            <a:r>
              <a:rPr lang="en-US" sz="1400" dirty="0">
                <a:solidFill>
                  <a:srgbClr val="A082BD"/>
                </a:solidFill>
                <a:latin typeface="Menlo"/>
              </a:rPr>
              <a:t>    </a:t>
            </a:r>
            <a:r>
              <a:rPr lang="en-US" sz="1400" dirty="0">
                <a:solidFill>
                  <a:srgbClr val="93C763"/>
                </a:solidFill>
                <a:latin typeface="Menlo"/>
              </a:rPr>
              <a:t>public void </a:t>
            </a:r>
            <a:r>
              <a:rPr lang="en-US" sz="1400" dirty="0">
                <a:solidFill>
                  <a:srgbClr val="FFFFFF"/>
                </a:solidFill>
                <a:latin typeface="Menlo"/>
              </a:rPr>
              <a:t>onDataChanged</a:t>
            </a:r>
            <a:r>
              <a:rPr lang="en-US" sz="1400" dirty="0">
                <a:solidFill>
                  <a:srgbClr val="E8E2B7"/>
                </a:solidFill>
                <a:latin typeface="Menlo"/>
              </a:rPr>
              <a:t>(</a:t>
            </a:r>
            <a:r>
              <a:rPr lang="en-US" sz="1400" dirty="0">
                <a:solidFill>
                  <a:srgbClr val="3366FF"/>
                </a:solidFill>
                <a:latin typeface="Menlo"/>
              </a:rPr>
              <a:t>DataEventBuffer </a:t>
            </a:r>
            <a:r>
              <a:rPr lang="en-US" sz="1400" dirty="0">
                <a:solidFill>
                  <a:srgbClr val="E0E2E4"/>
                </a:solidFill>
                <a:latin typeface="Menlo"/>
              </a:rPr>
              <a:t>dataEvents</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t>
            </a:r>
            <a:r>
              <a:rPr lang="en-US" sz="1400" dirty="0">
                <a:solidFill>
                  <a:srgbClr val="A082BD"/>
                </a:solidFill>
                <a:latin typeface="Menlo"/>
              </a:rPr>
              <a:t>@Override</a:t>
            </a:r>
            <a:br>
              <a:rPr lang="en-US" sz="1400" dirty="0">
                <a:solidFill>
                  <a:srgbClr val="A082BD"/>
                </a:solidFill>
                <a:latin typeface="Menlo"/>
              </a:rPr>
            </a:br>
            <a:r>
              <a:rPr lang="en-US" sz="1400" dirty="0">
                <a:solidFill>
                  <a:srgbClr val="A082BD"/>
                </a:solidFill>
                <a:latin typeface="Menlo"/>
              </a:rPr>
              <a:t>    </a:t>
            </a:r>
            <a:r>
              <a:rPr lang="en-US" sz="1400" dirty="0">
                <a:solidFill>
                  <a:srgbClr val="93C763"/>
                </a:solidFill>
                <a:latin typeface="Menlo"/>
              </a:rPr>
              <a:t>public void </a:t>
            </a:r>
            <a:r>
              <a:rPr lang="en-US" sz="1400" dirty="0">
                <a:solidFill>
                  <a:srgbClr val="FFFFFF"/>
                </a:solidFill>
                <a:latin typeface="Menlo"/>
              </a:rPr>
              <a:t>onPeerConnected</a:t>
            </a:r>
            <a:r>
              <a:rPr lang="en-US" sz="1400" dirty="0">
                <a:solidFill>
                  <a:srgbClr val="E8E2B7"/>
                </a:solidFill>
                <a:latin typeface="Menlo"/>
              </a:rPr>
              <a:t>(</a:t>
            </a:r>
            <a:r>
              <a:rPr lang="en-US" sz="1400" dirty="0">
                <a:solidFill>
                  <a:srgbClr val="3366FF"/>
                </a:solidFill>
                <a:latin typeface="Menlo"/>
              </a:rPr>
              <a:t>Node</a:t>
            </a:r>
            <a:r>
              <a:rPr lang="en-US" sz="1400" dirty="0">
                <a:solidFill>
                  <a:srgbClr val="678CB1"/>
                </a:solidFill>
                <a:latin typeface="Menlo"/>
              </a:rPr>
              <a:t> </a:t>
            </a:r>
            <a:r>
              <a:rPr lang="en-US" sz="1400" dirty="0">
                <a:solidFill>
                  <a:srgbClr val="E0E2E4"/>
                </a:solidFill>
                <a:latin typeface="Menlo"/>
              </a:rPr>
              <a:t>peer</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t>
            </a:r>
            <a:r>
              <a:rPr lang="en-US" sz="1400" dirty="0">
                <a:solidFill>
                  <a:srgbClr val="A082BD"/>
                </a:solidFill>
                <a:latin typeface="Menlo"/>
              </a:rPr>
              <a:t>@Override</a:t>
            </a:r>
            <a:br>
              <a:rPr lang="en-US" sz="1400" dirty="0">
                <a:solidFill>
                  <a:srgbClr val="A082BD"/>
                </a:solidFill>
                <a:latin typeface="Menlo"/>
              </a:rPr>
            </a:br>
            <a:r>
              <a:rPr lang="en-US" sz="1400" dirty="0">
                <a:solidFill>
                  <a:srgbClr val="A082BD"/>
                </a:solidFill>
                <a:latin typeface="Menlo"/>
              </a:rPr>
              <a:t>    </a:t>
            </a:r>
            <a:r>
              <a:rPr lang="en-US" sz="1400" dirty="0">
                <a:solidFill>
                  <a:srgbClr val="93C763"/>
                </a:solidFill>
                <a:latin typeface="Menlo"/>
              </a:rPr>
              <a:t>public void </a:t>
            </a:r>
            <a:r>
              <a:rPr lang="en-US" sz="1400" dirty="0">
                <a:solidFill>
                  <a:srgbClr val="FFFFFF"/>
                </a:solidFill>
                <a:latin typeface="Menlo"/>
              </a:rPr>
              <a:t>onPeerDisconnected</a:t>
            </a:r>
            <a:r>
              <a:rPr lang="en-US" sz="1400" dirty="0">
                <a:solidFill>
                  <a:srgbClr val="E8E2B7"/>
                </a:solidFill>
                <a:latin typeface="Menlo"/>
              </a:rPr>
              <a:t>(</a:t>
            </a:r>
            <a:r>
              <a:rPr lang="en-US" sz="1400" dirty="0">
                <a:solidFill>
                  <a:srgbClr val="3366FF"/>
                </a:solidFill>
                <a:latin typeface="Menlo"/>
              </a:rPr>
              <a:t>Node</a:t>
            </a:r>
            <a:r>
              <a:rPr lang="en-US" sz="1400" dirty="0">
                <a:solidFill>
                  <a:srgbClr val="678CB1"/>
                </a:solidFill>
                <a:latin typeface="Menlo"/>
              </a:rPr>
              <a:t> </a:t>
            </a:r>
            <a:r>
              <a:rPr lang="en-US" sz="1400" dirty="0">
                <a:solidFill>
                  <a:srgbClr val="E0E2E4"/>
                </a:solidFill>
                <a:latin typeface="Menlo"/>
              </a:rPr>
              <a:t>peer</a:t>
            </a:r>
            <a:r>
              <a:rPr lang="en-US" sz="1400" dirty="0">
                <a:solidFill>
                  <a:srgbClr val="E8E2B7"/>
                </a:solidFill>
                <a:latin typeface="Menlo"/>
              </a:rPr>
              <a:t>) {</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a:t>
            </a:r>
            <a:br>
              <a:rPr lang="en-US" sz="1400" dirty="0">
                <a:solidFill>
                  <a:srgbClr val="E8E2B7"/>
                </a:solidFill>
                <a:latin typeface="Menlo"/>
              </a:rPr>
            </a:br>
            <a:endParaRPr lang="en-US" sz="1400" dirty="0">
              <a:solidFill>
                <a:srgbClr val="E8E2B7"/>
              </a:solidFill>
              <a:latin typeface="Menlo"/>
            </a:endParaRPr>
          </a:p>
        </p:txBody>
      </p:sp>
    </p:spTree>
    <p:extLst>
      <p:ext uri="{BB962C8B-B14F-4D97-AF65-F5344CB8AC3E}">
        <p14:creationId xmlns:p14="http://schemas.microsoft.com/office/powerpoint/2010/main" val="721472717"/>
      </p:ext>
    </p:extLst>
  </p:cSld>
  <p:clrMapOvr>
    <a:masterClrMapping/>
  </p:clrMapOvr>
  <mc:AlternateContent xmlns:mc="http://schemas.openxmlformats.org/markup-compatibility/2006">
    <mc:Choice xmlns:p14="http://schemas.microsoft.com/office/powerpoint/2010/main" Requires="p14">
      <p:transition spd="med" p14:dur="600" advTm="48403">
        <p:fade/>
      </p:transition>
    </mc:Choice>
    <mc:Fallback>
      <p:transition xmlns:p14="http://schemas.microsoft.com/office/powerpoint/2010/main" spd="med" advTm="48403">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dirty="0"/>
          </a:p>
        </p:txBody>
      </p:sp>
      <p:sp>
        <p:nvSpPr>
          <p:cNvPr id="13" name="Shape 478"/>
          <p:cNvSpPr/>
          <p:nvPr/>
        </p:nvSpPr>
        <p:spPr>
          <a:xfrm>
            <a:off x="763078" y="1022697"/>
            <a:ext cx="7737525" cy="1209487"/>
          </a:xfrm>
          <a:prstGeom prst="roundRect">
            <a:avLst>
              <a:gd name="adj" fmla="val 2560"/>
            </a:avLst>
          </a:prstGeom>
          <a:solidFill>
            <a:schemeClr val="tx1"/>
          </a:solidFill>
          <a:ln>
            <a:noFill/>
          </a:ln>
        </p:spPr>
        <p:txBody>
          <a:bodyPr lIns="95250" tIns="95250" rIns="95250" bIns="95250" anchor="ctr" anchorCtr="0">
            <a:noAutofit/>
          </a:bodyPr>
          <a:lstStyle/>
          <a:p>
            <a:pPr>
              <a:buSzPct val="25000"/>
            </a:pPr>
            <a:r>
              <a:rPr lang="en-US" sz="1500" dirty="0">
                <a:solidFill>
                  <a:srgbClr val="4285F4"/>
                </a:solidFill>
                <a:latin typeface="Inconsolata"/>
                <a:ea typeface="Inconsolata"/>
                <a:cs typeface="Inconsolata"/>
                <a:sym typeface="Inconsolata"/>
              </a:rPr>
              <a:t>&lt;service</a:t>
            </a:r>
            <a:r>
              <a:rPr lang="en-US" sz="1500" dirty="0">
                <a:solidFill>
                  <a:srgbClr val="424242"/>
                </a:solidFill>
                <a:latin typeface="Inconsolata"/>
                <a:ea typeface="Inconsolata"/>
                <a:cs typeface="Inconsolata"/>
                <a:sym typeface="Inconsolata"/>
              </a:rPr>
              <a:t> </a:t>
            </a:r>
            <a:r>
              <a:rPr lang="en-US" sz="1500" dirty="0">
                <a:solidFill>
                  <a:srgbClr val="E92663"/>
                </a:solidFill>
                <a:latin typeface="Inconsolata"/>
                <a:ea typeface="Inconsolata"/>
                <a:cs typeface="Inconsolata"/>
                <a:sym typeface="Inconsolata"/>
              </a:rPr>
              <a:t>android:name</a:t>
            </a:r>
            <a:r>
              <a:rPr lang="en-US" sz="1500" dirty="0" smtClean="0">
                <a:solidFill>
                  <a:srgbClr val="A3A3A3"/>
                </a:solidFill>
                <a:latin typeface="Inconsolata"/>
                <a:ea typeface="Inconsolata"/>
                <a:cs typeface="Inconsolata"/>
                <a:sym typeface="Inconsolata"/>
              </a:rPr>
              <a:t>=</a:t>
            </a:r>
            <a:r>
              <a:rPr lang="en-US" sz="1500" dirty="0" smtClean="0">
                <a:solidFill>
                  <a:srgbClr val="4285F4"/>
                </a:solidFill>
                <a:latin typeface="Inconsolata"/>
                <a:ea typeface="Inconsolata"/>
                <a:cs typeface="Inconsolata"/>
                <a:sym typeface="Inconsolata"/>
              </a:rPr>
              <a:t>”.</a:t>
            </a:r>
            <a:r>
              <a:rPr lang="en-US" sz="1600" dirty="0" smtClean="0">
                <a:solidFill>
                  <a:srgbClr val="678CB1"/>
                </a:solidFill>
                <a:latin typeface="Menlo"/>
              </a:rPr>
              <a:t>MyWearListener</a:t>
            </a:r>
            <a:r>
              <a:rPr lang="en-US" sz="1500" dirty="0" smtClean="0">
                <a:solidFill>
                  <a:srgbClr val="4285F4"/>
                </a:solidFill>
                <a:latin typeface="Inconsolata"/>
                <a:ea typeface="Inconsolata"/>
                <a:cs typeface="Inconsolata"/>
                <a:sym typeface="Inconsolata"/>
              </a:rPr>
              <a:t>"</a:t>
            </a:r>
            <a:r>
              <a:rPr lang="en-US" sz="1500" dirty="0" smtClean="0">
                <a:solidFill>
                  <a:srgbClr val="424242"/>
                </a:solidFill>
                <a:latin typeface="Inconsolata"/>
                <a:ea typeface="Inconsolata"/>
                <a:cs typeface="Inconsolata"/>
                <a:sym typeface="Inconsolata"/>
              </a:rPr>
              <a:t> </a:t>
            </a:r>
            <a:r>
              <a:rPr lang="en-US" sz="1500" dirty="0">
                <a:solidFill>
                  <a:srgbClr val="4285F4"/>
                </a:solidFill>
                <a:latin typeface="Inconsolata"/>
                <a:ea typeface="Inconsolata"/>
                <a:cs typeface="Inconsolata"/>
                <a:sym typeface="Inconsolata"/>
              </a:rPr>
              <a:t>&gt;</a:t>
            </a:r>
          </a:p>
          <a:p>
            <a:pPr>
              <a:buSzPct val="25000"/>
            </a:pPr>
            <a:r>
              <a:rPr lang="en-US" sz="1500" dirty="0">
                <a:solidFill>
                  <a:srgbClr val="424242"/>
                </a:solidFill>
                <a:latin typeface="Inconsolata"/>
                <a:ea typeface="Inconsolata"/>
                <a:cs typeface="Inconsolata"/>
                <a:sym typeface="Inconsolata"/>
              </a:rPr>
              <a:t>	</a:t>
            </a:r>
            <a:r>
              <a:rPr lang="en-US" sz="1500" dirty="0">
                <a:solidFill>
                  <a:srgbClr val="4285F4"/>
                </a:solidFill>
                <a:latin typeface="Inconsolata"/>
                <a:ea typeface="Inconsolata"/>
                <a:cs typeface="Inconsolata"/>
                <a:sym typeface="Inconsolata"/>
              </a:rPr>
              <a:t>&lt;intent-filter&gt;</a:t>
            </a:r>
            <a:r>
              <a:rPr lang="en-US" sz="1500" dirty="0">
                <a:solidFill>
                  <a:srgbClr val="424242"/>
                </a:solidFill>
                <a:latin typeface="Inconsolata"/>
                <a:ea typeface="Inconsolata"/>
                <a:cs typeface="Inconsolata"/>
                <a:sym typeface="Inconsolata"/>
              </a:rPr>
              <a:t> </a:t>
            </a:r>
          </a:p>
          <a:p>
            <a:pPr>
              <a:buSzPct val="25000"/>
            </a:pPr>
            <a:r>
              <a:rPr lang="en-US" sz="1500" dirty="0">
                <a:solidFill>
                  <a:srgbClr val="424242"/>
                </a:solidFill>
                <a:latin typeface="Inconsolata"/>
                <a:ea typeface="Inconsolata"/>
                <a:cs typeface="Inconsolata"/>
                <a:sym typeface="Inconsolata"/>
              </a:rPr>
              <a:t>    </a:t>
            </a:r>
            <a:r>
              <a:rPr lang="en-US" sz="1500" dirty="0">
                <a:solidFill>
                  <a:srgbClr val="4285F4"/>
                </a:solidFill>
                <a:latin typeface="Inconsolata"/>
                <a:ea typeface="Inconsolata"/>
                <a:cs typeface="Inconsolata"/>
                <a:sym typeface="Inconsolata"/>
              </a:rPr>
              <a:t>&lt;action</a:t>
            </a:r>
            <a:r>
              <a:rPr lang="en-US" sz="1500" dirty="0">
                <a:solidFill>
                  <a:srgbClr val="424242"/>
                </a:solidFill>
                <a:latin typeface="Inconsolata"/>
                <a:ea typeface="Inconsolata"/>
                <a:cs typeface="Inconsolata"/>
                <a:sym typeface="Inconsolata"/>
              </a:rPr>
              <a:t> </a:t>
            </a:r>
            <a:r>
              <a:rPr lang="en-US" sz="1500" dirty="0">
                <a:solidFill>
                  <a:srgbClr val="E92663"/>
                </a:solidFill>
                <a:latin typeface="Inconsolata"/>
                <a:ea typeface="Inconsolata"/>
                <a:cs typeface="Inconsolata"/>
                <a:sym typeface="Inconsolata"/>
              </a:rPr>
              <a:t>android:name</a:t>
            </a:r>
            <a:r>
              <a:rPr lang="en-US" sz="1500" dirty="0">
                <a:solidFill>
                  <a:srgbClr val="A3A3A3"/>
                </a:solidFill>
                <a:latin typeface="Inconsolata"/>
                <a:ea typeface="Inconsolata"/>
                <a:cs typeface="Inconsolata"/>
                <a:sym typeface="Inconsolata"/>
              </a:rPr>
              <a:t>=</a:t>
            </a:r>
            <a:r>
              <a:rPr lang="en-US" sz="1500" dirty="0">
                <a:solidFill>
                  <a:srgbClr val="4285F4"/>
                </a:solidFill>
                <a:latin typeface="Inconsolata"/>
                <a:ea typeface="Inconsolata"/>
                <a:cs typeface="Inconsolata"/>
                <a:sym typeface="Inconsolata"/>
              </a:rPr>
              <a:t>"com.google.android.gms.wearable.BIND_LISTENER"</a:t>
            </a:r>
            <a:r>
              <a:rPr lang="en-US" sz="1500" dirty="0">
                <a:solidFill>
                  <a:srgbClr val="424242"/>
                </a:solidFill>
                <a:latin typeface="Inconsolata"/>
                <a:ea typeface="Inconsolata"/>
                <a:cs typeface="Inconsolata"/>
                <a:sym typeface="Inconsolata"/>
              </a:rPr>
              <a:t> </a:t>
            </a:r>
            <a:r>
              <a:rPr lang="en-US" sz="1500" dirty="0">
                <a:solidFill>
                  <a:srgbClr val="4285F4"/>
                </a:solidFill>
                <a:latin typeface="Inconsolata"/>
                <a:ea typeface="Inconsolata"/>
                <a:cs typeface="Inconsolata"/>
                <a:sym typeface="Inconsolata"/>
              </a:rPr>
              <a:t>/&gt;</a:t>
            </a:r>
          </a:p>
          <a:p>
            <a:pPr>
              <a:buSzPct val="25000"/>
            </a:pPr>
            <a:r>
              <a:rPr lang="en-US" sz="1500" dirty="0">
                <a:solidFill>
                  <a:srgbClr val="424242"/>
                </a:solidFill>
                <a:latin typeface="Inconsolata"/>
                <a:ea typeface="Inconsolata"/>
                <a:cs typeface="Inconsolata"/>
                <a:sym typeface="Inconsolata"/>
              </a:rPr>
              <a:t>  </a:t>
            </a:r>
            <a:r>
              <a:rPr lang="en-US" sz="1500" dirty="0">
                <a:solidFill>
                  <a:srgbClr val="4285F4"/>
                </a:solidFill>
                <a:latin typeface="Inconsolata"/>
                <a:ea typeface="Inconsolata"/>
                <a:cs typeface="Inconsolata"/>
                <a:sym typeface="Inconsolata"/>
              </a:rPr>
              <a:t>&lt;/intent-filter&gt;</a:t>
            </a:r>
          </a:p>
          <a:p>
            <a:pPr>
              <a:buSzPct val="25000"/>
            </a:pPr>
            <a:r>
              <a:rPr lang="en-US" sz="1500" dirty="0">
                <a:solidFill>
                  <a:srgbClr val="4285F4"/>
                </a:solidFill>
                <a:latin typeface="Inconsolata"/>
                <a:ea typeface="Inconsolata"/>
                <a:cs typeface="Inconsolata"/>
                <a:sym typeface="Inconsolata"/>
              </a:rPr>
              <a:t>&lt;/service&gt;</a:t>
            </a:r>
          </a:p>
        </p:txBody>
      </p:sp>
      <p:sp>
        <p:nvSpPr>
          <p:cNvPr id="14" name="Shape 479"/>
          <p:cNvSpPr/>
          <p:nvPr/>
        </p:nvSpPr>
        <p:spPr>
          <a:xfrm>
            <a:off x="763078" y="492983"/>
            <a:ext cx="1763953" cy="314325"/>
          </a:xfrm>
          <a:prstGeom prst="rect">
            <a:avLst/>
          </a:prstGeom>
          <a:noFill/>
          <a:ln>
            <a:noFill/>
          </a:ln>
        </p:spPr>
        <p:txBody>
          <a:bodyPr lIns="0" tIns="0" rIns="0" bIns="0" anchor="ctr" anchorCtr="0">
            <a:noAutofit/>
          </a:bodyPr>
          <a:lstStyle/>
          <a:p>
            <a:pPr>
              <a:lnSpc>
                <a:spcPct val="90000"/>
              </a:lnSpc>
              <a:buSzPct val="25000"/>
            </a:pPr>
            <a:r>
              <a:rPr lang="en-US" sz="1900" dirty="0">
                <a:solidFill>
                  <a:srgbClr val="FFFFFF"/>
                </a:solidFill>
                <a:latin typeface="Roboto Condensed"/>
                <a:ea typeface="Roboto Condensed"/>
                <a:cs typeface="Roboto Condensed"/>
                <a:sym typeface="Roboto Condensed"/>
              </a:rPr>
              <a:t>Intent Filter</a:t>
            </a:r>
          </a:p>
        </p:txBody>
      </p:sp>
    </p:spTree>
    <p:extLst>
      <p:ext uri="{BB962C8B-B14F-4D97-AF65-F5344CB8AC3E}">
        <p14:creationId xmlns:p14="http://schemas.microsoft.com/office/powerpoint/2010/main" val="1927821074"/>
      </p:ext>
    </p:extLst>
  </p:cSld>
  <p:clrMapOvr>
    <a:masterClrMapping/>
  </p:clrMapOvr>
  <mc:AlternateContent xmlns:mc="http://schemas.openxmlformats.org/markup-compatibility/2006">
    <mc:Choice xmlns:p14="http://schemas.microsoft.com/office/powerpoint/2010/main" Requires="p14">
      <p:transition spd="med" p14:dur="600" advTm="22511">
        <p:fade/>
      </p:transition>
    </mc:Choice>
    <mc:Fallback>
      <p:transition xmlns:p14="http://schemas.microsoft.com/office/powerpoint/2010/main" spd="med" advTm="22511">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359737"/>
            <a:ext cx="6564373" cy="2308324"/>
          </a:xfrm>
          <a:prstGeom prst="rect">
            <a:avLst/>
          </a:prstGeom>
          <a:noFill/>
        </p:spPr>
        <p:txBody>
          <a:bodyPr wrap="square" rtlCol="0">
            <a:spAutoFit/>
          </a:bodyPr>
          <a:lstStyle/>
          <a:p>
            <a:pPr algn="ctr"/>
            <a:r>
              <a:rPr lang="en-US" sz="7200" dirty="0" smtClean="0">
                <a:solidFill>
                  <a:srgbClr val="F2F2F2"/>
                </a:solidFill>
                <a:latin typeface="Avenir Black"/>
                <a:cs typeface="Avenir Black"/>
              </a:rPr>
              <a:t>Custom Layouts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2032550660"/>
      </p:ext>
    </p:extLst>
  </p:cSld>
  <p:clrMapOvr>
    <a:masterClrMapping/>
  </p:clrMapOvr>
  <mc:AlternateContent xmlns:mc="http://schemas.openxmlformats.org/markup-compatibility/2006">
    <mc:Choice xmlns:p14="http://schemas.microsoft.com/office/powerpoint/2010/main" Requires="p14">
      <p:transition spd="med" p14:dur="600" advTm="5874">
        <p:fade/>
      </p:transition>
    </mc:Choice>
    <mc:Fallback>
      <p:transition xmlns:p14="http://schemas.microsoft.com/office/powerpoint/2010/main" spd="med" advTm="5874">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grpSp>
        <p:nvGrpSpPr>
          <p:cNvPr id="512" name="Shape 512"/>
          <p:cNvGrpSpPr/>
          <p:nvPr/>
        </p:nvGrpSpPr>
        <p:grpSpPr>
          <a:xfrm>
            <a:off x="1686895" y="1319213"/>
            <a:ext cx="1743075" cy="1743075"/>
            <a:chOff x="0" y="0"/>
            <a:chExt cx="4648199" cy="4648199"/>
          </a:xfrm>
        </p:grpSpPr>
        <p:pic>
          <p:nvPicPr>
            <p:cNvPr id="513" name="Shape 513"/>
            <p:cNvPicPr preferRelativeResize="0"/>
            <p:nvPr/>
          </p:nvPicPr>
          <p:blipFill rotWithShape="1">
            <a:blip r:embed="rId3">
              <a:alphaModFix/>
            </a:blip>
            <a:srcRect l="659" t="1620" r="55052" b="1620"/>
            <a:stretch/>
          </p:blipFill>
          <p:spPr>
            <a:xfrm>
              <a:off x="603847" y="613374"/>
              <a:ext cx="3440863" cy="3421576"/>
            </a:xfrm>
            <a:prstGeom prst="rect">
              <a:avLst/>
            </a:prstGeom>
            <a:noFill/>
            <a:ln>
              <a:noFill/>
            </a:ln>
          </p:spPr>
        </p:pic>
        <p:pic>
          <p:nvPicPr>
            <p:cNvPr id="514" name="Shape 514"/>
            <p:cNvPicPr preferRelativeResize="0"/>
            <p:nvPr/>
          </p:nvPicPr>
          <p:blipFill rotWithShape="1">
            <a:blip r:embed="rId4">
              <a:alphaModFix/>
            </a:blip>
            <a:srcRect/>
            <a:stretch/>
          </p:blipFill>
          <p:spPr>
            <a:xfrm>
              <a:off x="0" y="0"/>
              <a:ext cx="4648199" cy="4648199"/>
            </a:xfrm>
            <a:prstGeom prst="rect">
              <a:avLst/>
            </a:prstGeom>
            <a:noFill/>
            <a:ln>
              <a:noFill/>
            </a:ln>
          </p:spPr>
        </p:pic>
      </p:grpSp>
      <p:grpSp>
        <p:nvGrpSpPr>
          <p:cNvPr id="515" name="Shape 515"/>
          <p:cNvGrpSpPr/>
          <p:nvPr/>
        </p:nvGrpSpPr>
        <p:grpSpPr>
          <a:xfrm>
            <a:off x="3759272" y="1319213"/>
            <a:ext cx="1743075" cy="1743075"/>
            <a:chOff x="0" y="0"/>
            <a:chExt cx="4648199" cy="4648199"/>
          </a:xfrm>
        </p:grpSpPr>
        <p:pic>
          <p:nvPicPr>
            <p:cNvPr id="516" name="Shape 516"/>
            <p:cNvPicPr preferRelativeResize="0"/>
            <p:nvPr/>
          </p:nvPicPr>
          <p:blipFill rotWithShape="1">
            <a:blip r:embed="rId3">
              <a:alphaModFix/>
            </a:blip>
            <a:srcRect l="55084" t="1620" r="627" b="1620"/>
            <a:stretch/>
          </p:blipFill>
          <p:spPr>
            <a:xfrm>
              <a:off x="603847" y="613374"/>
              <a:ext cx="3440863" cy="3421576"/>
            </a:xfrm>
            <a:prstGeom prst="rect">
              <a:avLst/>
            </a:prstGeom>
            <a:noFill/>
            <a:ln>
              <a:noFill/>
            </a:ln>
          </p:spPr>
        </p:pic>
        <p:pic>
          <p:nvPicPr>
            <p:cNvPr id="517" name="Shape 517"/>
            <p:cNvPicPr preferRelativeResize="0"/>
            <p:nvPr/>
          </p:nvPicPr>
          <p:blipFill rotWithShape="1">
            <a:blip r:embed="rId4">
              <a:alphaModFix/>
            </a:blip>
            <a:srcRect/>
            <a:stretch/>
          </p:blipFill>
          <p:spPr>
            <a:xfrm>
              <a:off x="0" y="0"/>
              <a:ext cx="4648199" cy="4648199"/>
            </a:xfrm>
            <a:prstGeom prst="rect">
              <a:avLst/>
            </a:prstGeom>
            <a:noFill/>
            <a:ln>
              <a:noFill/>
            </a:ln>
          </p:spPr>
        </p:pic>
      </p:grpSp>
      <p:grpSp>
        <p:nvGrpSpPr>
          <p:cNvPr id="14" name="Shape 501"/>
          <p:cNvGrpSpPr/>
          <p:nvPr/>
        </p:nvGrpSpPr>
        <p:grpSpPr>
          <a:xfrm>
            <a:off x="5729871" y="1319213"/>
            <a:ext cx="1743075" cy="1743075"/>
            <a:chOff x="0" y="0"/>
            <a:chExt cx="4648199" cy="4648199"/>
          </a:xfrm>
        </p:grpSpPr>
        <p:pic>
          <p:nvPicPr>
            <p:cNvPr id="15" name="Shape 502"/>
            <p:cNvPicPr preferRelativeResize="0"/>
            <p:nvPr/>
          </p:nvPicPr>
          <p:blipFill rotWithShape="1">
            <a:blip r:embed="rId5">
              <a:alphaModFix/>
            </a:blip>
            <a:srcRect l="50801" t="190" r="25390" b="190"/>
            <a:stretch/>
          </p:blipFill>
          <p:spPr>
            <a:xfrm>
              <a:off x="605670" y="608749"/>
              <a:ext cx="3436828" cy="3430855"/>
            </a:xfrm>
            <a:prstGeom prst="rect">
              <a:avLst/>
            </a:prstGeom>
            <a:noFill/>
            <a:ln>
              <a:noFill/>
            </a:ln>
          </p:spPr>
        </p:pic>
        <p:pic>
          <p:nvPicPr>
            <p:cNvPr id="16" name="Shape 503"/>
            <p:cNvPicPr preferRelativeResize="0"/>
            <p:nvPr/>
          </p:nvPicPr>
          <p:blipFill rotWithShape="1">
            <a:blip r:embed="rId4">
              <a:alphaModFix/>
            </a:blip>
            <a:srcRect/>
            <a:stretch/>
          </p:blipFill>
          <p:spPr>
            <a:xfrm>
              <a:off x="0" y="0"/>
              <a:ext cx="4648199" cy="4648199"/>
            </a:xfrm>
            <a:prstGeom prst="rect">
              <a:avLst/>
            </a:prstGeom>
            <a:noFill/>
            <a:ln>
              <a:noFill/>
            </a:ln>
          </p:spPr>
        </p:pic>
      </p:grpSp>
    </p:spTree>
    <p:extLst>
      <p:ext uri="{BB962C8B-B14F-4D97-AF65-F5344CB8AC3E}">
        <p14:creationId xmlns:p14="http://schemas.microsoft.com/office/powerpoint/2010/main" val="3918848067"/>
      </p:ext>
    </p:extLst>
  </p:cSld>
  <p:clrMapOvr>
    <a:masterClrMapping/>
  </p:clrMapOvr>
  <mc:AlternateContent xmlns:mc="http://schemas.openxmlformats.org/markup-compatibility/2006">
    <mc:Choice xmlns:p14="http://schemas.microsoft.com/office/powerpoint/2010/main" Requires="p14">
      <p:transition spd="med" p14:dur="600" advTm="47512">
        <p:fade/>
      </p:transition>
    </mc:Choice>
    <mc:Fallback>
      <p:transition xmlns:p14="http://schemas.microsoft.com/office/powerpoint/2010/main" spd="med" advTm="47512">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49" name="Shape 49"/>
          <p:cNvPicPr preferRelativeResize="0"/>
          <p:nvPr/>
        </p:nvPicPr>
        <p:blipFill>
          <a:blip r:embed="rId3">
            <a:alphaModFix/>
          </a:blip>
          <a:stretch>
            <a:fillRect/>
          </a:stretch>
        </p:blipFill>
        <p:spPr>
          <a:xfrm>
            <a:off x="757200" y="2736469"/>
            <a:ext cx="7629600" cy="1143011"/>
          </a:xfrm>
          <a:prstGeom prst="rect">
            <a:avLst/>
          </a:prstGeom>
          <a:noFill/>
          <a:ln>
            <a:noFill/>
          </a:ln>
        </p:spPr>
      </p:pic>
    </p:spTree>
    <p:extLst>
      <p:ext uri="{BB962C8B-B14F-4D97-AF65-F5344CB8AC3E}">
        <p14:creationId xmlns:p14="http://schemas.microsoft.com/office/powerpoint/2010/main" val="2191627544"/>
      </p:ext>
    </p:extLst>
  </p:cSld>
  <p:clrMapOvr>
    <a:masterClrMapping/>
  </p:clrMapOvr>
  <mc:AlternateContent xmlns:mc="http://schemas.openxmlformats.org/markup-compatibility/2006">
    <mc:Choice xmlns:p14="http://schemas.microsoft.com/office/powerpoint/2010/main" Requires="p14">
      <p:transition spd="med" p14:dur="600" advTm="42832">
        <p:fade/>
      </p:transition>
    </mc:Choice>
    <mc:Fallback>
      <p:transition xmlns:p14="http://schemas.microsoft.com/office/powerpoint/2010/main" spd="med" advTm="42832">
        <p:fade/>
      </p:transitio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Shape 551"/>
          <p:cNvSpPr txBox="1">
            <a:spLocks noGrp="1"/>
          </p:cNvSpPr>
          <p:nvPr>
            <p:ph type="title"/>
          </p:nvPr>
        </p:nvSpPr>
        <p:spPr>
          <a:xfrm>
            <a:off x="763079" y="707"/>
            <a:ext cx="7617842" cy="761293"/>
          </a:xfrm>
          <a:prstGeom prst="rect">
            <a:avLst/>
          </a:prstGeom>
          <a:noFill/>
          <a:ln>
            <a:noFill/>
          </a:ln>
        </p:spPr>
        <p:txBody>
          <a:bodyPr lIns="0" tIns="0" rIns="0" bIns="0" anchor="b" anchorCtr="0">
            <a:noAutofit/>
          </a:bodyPr>
          <a:lstStyle/>
          <a:p>
            <a:pPr algn="l"/>
            <a:endParaRPr sz="3000" b="1">
              <a:solidFill>
                <a:srgbClr val="424242"/>
              </a:solidFill>
              <a:latin typeface="Roboto"/>
              <a:ea typeface="Roboto"/>
              <a:cs typeface="Roboto"/>
              <a:sym typeface="Roboto"/>
            </a:endParaRPr>
          </a:p>
        </p:txBody>
      </p:sp>
      <p:sp>
        <p:nvSpPr>
          <p:cNvPr id="552" name="Shape 552"/>
          <p:cNvSpPr/>
          <p:nvPr/>
        </p:nvSpPr>
        <p:spPr>
          <a:xfrm>
            <a:off x="763079" y="676628"/>
            <a:ext cx="7617842" cy="342900"/>
          </a:xfrm>
          <a:prstGeom prst="rect">
            <a:avLst/>
          </a:prstGeom>
          <a:noFill/>
          <a:ln>
            <a:noFill/>
          </a:ln>
        </p:spPr>
        <p:txBody>
          <a:bodyPr lIns="0" tIns="0" rIns="0" bIns="0" anchor="t" anchorCtr="0">
            <a:noAutofit/>
          </a:bodyPr>
          <a:lstStyle/>
          <a:p>
            <a:endParaRPr sz="2000" i="1">
              <a:solidFill>
                <a:srgbClr val="A7A7A7"/>
              </a:solidFill>
              <a:latin typeface="Roboto Condensed"/>
              <a:ea typeface="Roboto Condensed"/>
              <a:cs typeface="Roboto Condensed"/>
              <a:sym typeface="Roboto Condensed"/>
            </a:endParaRPr>
          </a:p>
        </p:txBody>
      </p:sp>
      <p:graphicFrame>
        <p:nvGraphicFramePr>
          <p:cNvPr id="559" name="Shape 559"/>
          <p:cNvGraphicFramePr/>
          <p:nvPr>
            <p:extLst>
              <p:ext uri="{D42A27DB-BD31-4B8C-83A1-F6EECF244321}">
                <p14:modId xmlns:p14="http://schemas.microsoft.com/office/powerpoint/2010/main" val="1263543866"/>
              </p:ext>
            </p:extLst>
          </p:nvPr>
        </p:nvGraphicFramePr>
        <p:xfrm>
          <a:off x="758250" y="1119497"/>
          <a:ext cx="7614676" cy="2783409"/>
        </p:xfrm>
        <a:graphic>
          <a:graphicData uri="http://schemas.openxmlformats.org/drawingml/2006/table">
            <a:tbl>
              <a:tblPr>
                <a:noFill/>
              </a:tblPr>
              <a:tblGrid>
                <a:gridCol w="3807338"/>
                <a:gridCol w="3807338"/>
              </a:tblGrid>
              <a:tr h="2783409">
                <a:tc>
                  <a:txBody>
                    <a:bodyPr/>
                    <a:lstStyle/>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BoxInsetLayout</a:t>
                      </a:r>
                    </a:p>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Card Fragment</a:t>
                      </a:r>
                    </a:p>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CircledImageView</a:t>
                      </a:r>
                    </a:p>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ConfirmationActivity</a:t>
                      </a:r>
                    </a:p>
                    <a:p>
                      <a:pPr marL="457200" lvl="0" indent="-533400">
                        <a:lnSpc>
                          <a:spcPct val="150000"/>
                        </a:lnSpc>
                        <a:spcBef>
                          <a:spcPts val="0"/>
                        </a:spcBef>
                        <a:buClr>
                          <a:srgbClr val="000000"/>
                        </a:buClr>
                        <a:buSzPct val="100000"/>
                        <a:buFont typeface="Consolas"/>
                        <a:buChar char="●"/>
                      </a:pPr>
                      <a:r>
                        <a:rPr lang="en-US" sz="1800" dirty="0" smtClean="0">
                          <a:latin typeface="Consolas"/>
                          <a:ea typeface="Consolas"/>
                          <a:cs typeface="Consolas"/>
                          <a:sym typeface="Consolas"/>
                        </a:rPr>
                        <a:t>DismissOverlayView</a:t>
                      </a:r>
                    </a:p>
                    <a:p>
                      <a:pPr marL="457200" lvl="0" indent="-533400">
                        <a:lnSpc>
                          <a:spcPct val="150000"/>
                        </a:lnSpc>
                        <a:spcBef>
                          <a:spcPts val="0"/>
                        </a:spcBef>
                        <a:buClr>
                          <a:srgbClr val="000000"/>
                        </a:buClr>
                        <a:buSzPct val="100000"/>
                        <a:buFont typeface="Consolas"/>
                        <a:buChar char="●"/>
                      </a:pPr>
                      <a:r>
                        <a:rPr lang="en-US" sz="1800" dirty="0" smtClean="0">
                          <a:latin typeface="Consolas"/>
                          <a:ea typeface="Consolas"/>
                          <a:cs typeface="Consolas"/>
                          <a:sym typeface="Consolas"/>
                        </a:rPr>
                        <a:t>DelayedConfirmationView</a:t>
                      </a:r>
                      <a:endParaRPr lang="en-US" sz="1800" dirty="0">
                        <a:latin typeface="Consolas"/>
                        <a:ea typeface="Consolas"/>
                        <a:cs typeface="Consolas"/>
                        <a:sym typeface="Consolas"/>
                      </a:endParaRPr>
                    </a:p>
                  </a:txBody>
                  <a:tcPr marL="34284" marR="34284" marT="34284" marB="34284">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GridViewPager</a:t>
                      </a:r>
                    </a:p>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GridPagerAdapter</a:t>
                      </a:r>
                    </a:p>
                    <a:p>
                      <a:pPr marL="457200" lvl="0" indent="-533400" rtl="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FragmentGridPagerAdapter</a:t>
                      </a:r>
                    </a:p>
                    <a:p>
                      <a:pPr marL="457200" lvl="0" indent="-533400">
                        <a:lnSpc>
                          <a:spcPct val="150000"/>
                        </a:lnSpc>
                        <a:spcBef>
                          <a:spcPts val="0"/>
                        </a:spcBef>
                        <a:buClr>
                          <a:srgbClr val="000000"/>
                        </a:buClr>
                        <a:buSzPct val="100000"/>
                        <a:buFont typeface="Consolas"/>
                        <a:buChar char="●"/>
                      </a:pPr>
                      <a:r>
                        <a:rPr lang="en-US" sz="1800" dirty="0">
                          <a:latin typeface="Consolas"/>
                          <a:ea typeface="Consolas"/>
                          <a:cs typeface="Consolas"/>
                          <a:sym typeface="Consolas"/>
                        </a:rPr>
                        <a:t>WatchViewStub</a:t>
                      </a:r>
                    </a:p>
                  </a:txBody>
                  <a:tcPr marL="34284" marR="34284" marT="34284" marB="34284">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07757078"/>
      </p:ext>
    </p:extLst>
  </p:cSld>
  <p:clrMapOvr>
    <a:masterClrMapping/>
  </p:clrMapOvr>
  <mc:AlternateContent xmlns:mc="http://schemas.openxmlformats.org/markup-compatibility/2006">
    <mc:Choice xmlns:p14="http://schemas.microsoft.com/office/powerpoint/2010/main" Requires="p14">
      <p:transition spd="med" p14:dur="600" advTm="9595">
        <p:fade/>
      </p:transition>
    </mc:Choice>
    <mc:Fallback>
      <p:transition xmlns:p14="http://schemas.microsoft.com/office/powerpoint/2010/main" spd="med" advTm="9595">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527"/>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FF"/>
                </a:solidFill>
              </a:rPr>
              <a:t>WatchViewStub</a:t>
            </a:r>
            <a:endParaRPr lang="en-US" dirty="0">
              <a:solidFill>
                <a:srgbClr val="FFFFFF"/>
              </a:solidFill>
            </a:endParaRPr>
          </a:p>
        </p:txBody>
      </p:sp>
      <p:sp>
        <p:nvSpPr>
          <p:cNvPr id="4" name="TextBox 3"/>
          <p:cNvSpPr txBox="1"/>
          <p:nvPr/>
        </p:nvSpPr>
        <p:spPr>
          <a:xfrm>
            <a:off x="176604" y="1378539"/>
            <a:ext cx="9264225" cy="3447098"/>
          </a:xfrm>
          <a:prstGeom prst="rect">
            <a:avLst/>
          </a:prstGeom>
          <a:noFill/>
        </p:spPr>
        <p:txBody>
          <a:bodyPr wrap="none" rtlCol="0">
            <a:spAutoFit/>
          </a:bodyPr>
          <a:lstStyle/>
          <a:p>
            <a:r>
              <a:rPr lang="en-US" sz="1600" dirty="0">
                <a:solidFill>
                  <a:schemeClr val="bg1">
                    <a:lumMod val="65000"/>
                  </a:schemeClr>
                </a:solidFill>
                <a:latin typeface="Menlo"/>
              </a:rPr>
              <a:t>&lt;?xml version="1.0" encoding="utf-8"?&gt;</a:t>
            </a:r>
            <a:br>
              <a:rPr lang="en-US" sz="1600" dirty="0">
                <a:solidFill>
                  <a:schemeClr val="bg1">
                    <a:lumMod val="65000"/>
                  </a:schemeClr>
                </a:solidFill>
                <a:latin typeface="Menlo"/>
              </a:rPr>
            </a:br>
            <a:r>
              <a:rPr lang="en-US" sz="1600" dirty="0">
                <a:solidFill>
                  <a:schemeClr val="bg1">
                    <a:lumMod val="65000"/>
                  </a:schemeClr>
                </a:solidFill>
                <a:latin typeface="Menlo"/>
              </a:rPr>
              <a:t>&lt;android.support.wearable.view.WatchViewStub</a:t>
            </a:r>
            <a:br>
              <a:rPr lang="en-US" sz="1600" dirty="0">
                <a:solidFill>
                  <a:schemeClr val="bg1">
                    <a:lumMod val="65000"/>
                  </a:schemeClr>
                </a:solidFill>
                <a:latin typeface="Menlo"/>
              </a:rPr>
            </a:br>
            <a:r>
              <a:rPr lang="en-US" sz="1600" dirty="0">
                <a:solidFill>
                  <a:schemeClr val="bg1">
                    <a:lumMod val="65000"/>
                  </a:schemeClr>
                </a:solidFill>
                <a:latin typeface="Menlo"/>
              </a:rPr>
              <a:t>    xmlns:android="http://schemas.android.com/apk/res/android"</a:t>
            </a:r>
            <a:br>
              <a:rPr lang="en-US" sz="1600" dirty="0">
                <a:solidFill>
                  <a:schemeClr val="bg1">
                    <a:lumMod val="65000"/>
                  </a:schemeClr>
                </a:solidFill>
                <a:latin typeface="Menlo"/>
              </a:rPr>
            </a:br>
            <a:r>
              <a:rPr lang="en-US" sz="1600" dirty="0">
                <a:solidFill>
                  <a:schemeClr val="bg1">
                    <a:lumMod val="65000"/>
                  </a:schemeClr>
                </a:solidFill>
                <a:latin typeface="Menlo"/>
              </a:rPr>
              <a:t>    xmlns:app="http://schemas.android.com/apk/res-auto"</a:t>
            </a:r>
            <a:br>
              <a:rPr lang="en-US" sz="1600" dirty="0">
                <a:solidFill>
                  <a:schemeClr val="bg1">
                    <a:lumMod val="65000"/>
                  </a:schemeClr>
                </a:solidFill>
                <a:latin typeface="Menlo"/>
              </a:rPr>
            </a:br>
            <a:r>
              <a:rPr lang="en-US" sz="1600" dirty="0">
                <a:solidFill>
                  <a:schemeClr val="bg1">
                    <a:lumMod val="65000"/>
                  </a:schemeClr>
                </a:solidFill>
                <a:latin typeface="Menlo"/>
              </a:rPr>
              <a:t>    xmlns:tools</a:t>
            </a:r>
            <a:r>
              <a:rPr lang="en-US" sz="1600" dirty="0" smtClean="0">
                <a:solidFill>
                  <a:schemeClr val="bg1">
                    <a:lumMod val="65000"/>
                  </a:schemeClr>
                </a:solidFill>
                <a:latin typeface="Menlo"/>
              </a:rPr>
              <a:t>=http</a:t>
            </a:r>
            <a:r>
              <a:rPr lang="en-US" sz="1600" dirty="0">
                <a:solidFill>
                  <a:schemeClr val="bg1">
                    <a:lumMod val="65000"/>
                  </a:schemeClr>
                </a:solidFill>
                <a:latin typeface="Menlo"/>
              </a:rPr>
              <a:t>://schemas.android.com/</a:t>
            </a:r>
            <a:r>
              <a:rPr lang="en-US" sz="1600" dirty="0" smtClean="0">
                <a:solidFill>
                  <a:schemeClr val="bg1">
                    <a:lumMod val="65000"/>
                  </a:schemeClr>
                </a:solidFill>
                <a:latin typeface="Menlo"/>
              </a:rPr>
              <a:t>tools</a:t>
            </a:r>
            <a:r>
              <a:rPr lang="en-US" sz="1600" dirty="0">
                <a:solidFill>
                  <a:schemeClr val="bg1">
                    <a:lumMod val="65000"/>
                  </a:schemeClr>
                </a:solidFill>
                <a:latin typeface="Menlo"/>
              </a:rPr>
              <a:t/>
            </a:r>
            <a:br>
              <a:rPr lang="en-US" sz="1600" dirty="0">
                <a:solidFill>
                  <a:schemeClr val="bg1">
                    <a:lumMod val="65000"/>
                  </a:schemeClr>
                </a:solidFill>
                <a:latin typeface="Menlo"/>
              </a:rPr>
            </a:br>
            <a:r>
              <a:rPr lang="en-US" sz="2400" dirty="0" smtClean="0">
                <a:solidFill>
                  <a:srgbClr val="EC7600"/>
                </a:solidFill>
                <a:latin typeface="Menlo"/>
              </a:rPr>
              <a:t>   </a:t>
            </a:r>
            <a:r>
              <a:rPr lang="en-US" sz="2400" dirty="0" smtClean="0">
                <a:solidFill>
                  <a:srgbClr val="E0E2E4"/>
                </a:solidFill>
                <a:latin typeface="Menlo"/>
              </a:rPr>
              <a:t>app:rectLayout</a:t>
            </a:r>
            <a:r>
              <a:rPr lang="en-US" sz="2400" dirty="0">
                <a:solidFill>
                  <a:srgbClr val="E0E2E4"/>
                </a:solidFill>
                <a:latin typeface="Menlo"/>
              </a:rPr>
              <a:t>=</a:t>
            </a:r>
            <a:r>
              <a:rPr lang="en-US" sz="2400" dirty="0">
                <a:solidFill>
                  <a:srgbClr val="EC7600"/>
                </a:solidFill>
                <a:latin typeface="Menlo"/>
              </a:rPr>
              <a:t>"@layout/rect_activity_main"</a:t>
            </a:r>
            <a:br>
              <a:rPr lang="en-US" sz="2400" dirty="0">
                <a:solidFill>
                  <a:srgbClr val="EC7600"/>
                </a:solidFill>
                <a:latin typeface="Menlo"/>
              </a:rPr>
            </a:br>
            <a:r>
              <a:rPr lang="en-US" sz="2400" dirty="0">
                <a:solidFill>
                  <a:srgbClr val="EC7600"/>
                </a:solidFill>
                <a:latin typeface="Menlo"/>
              </a:rPr>
              <a:t>   </a:t>
            </a:r>
            <a:r>
              <a:rPr lang="en-US" sz="2400" dirty="0" smtClean="0">
                <a:solidFill>
                  <a:srgbClr val="E0E2E4"/>
                </a:solidFill>
                <a:latin typeface="Menlo"/>
              </a:rPr>
              <a:t>app:roundLayout</a:t>
            </a:r>
            <a:r>
              <a:rPr lang="en-US" sz="2400" dirty="0">
                <a:solidFill>
                  <a:srgbClr val="E0E2E4"/>
                </a:solidFill>
                <a:latin typeface="Menlo"/>
              </a:rPr>
              <a:t>=</a:t>
            </a:r>
            <a:r>
              <a:rPr lang="en-US" sz="2400" dirty="0">
                <a:solidFill>
                  <a:srgbClr val="EC7600"/>
                </a:solidFill>
                <a:latin typeface="Menlo"/>
              </a:rPr>
              <a:t>"@layout/round_activity_main"</a:t>
            </a:r>
            <a:br>
              <a:rPr lang="en-US" sz="2400" dirty="0">
                <a:solidFill>
                  <a:srgbClr val="EC7600"/>
                </a:solidFill>
                <a:latin typeface="Menlo"/>
              </a:rPr>
            </a:br>
            <a:r>
              <a:rPr lang="en-US" sz="1600" dirty="0">
                <a:solidFill>
                  <a:srgbClr val="EC7600"/>
                </a:solidFill>
                <a:latin typeface="Menlo"/>
              </a:rPr>
              <a:t>    </a:t>
            </a:r>
            <a:r>
              <a:rPr lang="en-US" sz="1600" dirty="0">
                <a:solidFill>
                  <a:srgbClr val="A6A6A6"/>
                </a:solidFill>
                <a:latin typeface="Menlo"/>
              </a:rPr>
              <a:t>tools:context=".Main"</a:t>
            </a:r>
            <a:br>
              <a:rPr lang="en-US" sz="1600" dirty="0">
                <a:solidFill>
                  <a:srgbClr val="A6A6A6"/>
                </a:solidFill>
                <a:latin typeface="Menlo"/>
              </a:rPr>
            </a:br>
            <a:r>
              <a:rPr lang="en-US" sz="1600" dirty="0">
                <a:solidFill>
                  <a:srgbClr val="A6A6A6"/>
                </a:solidFill>
                <a:latin typeface="Menlo"/>
              </a:rPr>
              <a:t>    tools:deviceIds="wear" android:padding="12dp"&gt;</a:t>
            </a:r>
            <a:br>
              <a:rPr lang="en-US" sz="1600" dirty="0">
                <a:solidFill>
                  <a:srgbClr val="A6A6A6"/>
                </a:solidFill>
                <a:latin typeface="Menlo"/>
              </a:rPr>
            </a:br>
            <a:r>
              <a:rPr lang="en-US" sz="1600" dirty="0">
                <a:solidFill>
                  <a:srgbClr val="A6A6A6"/>
                </a:solidFill>
                <a:latin typeface="Menlo"/>
              </a:rPr>
              <a:t>&lt;/android.support.wearable.view.WatchViewStub&gt;</a:t>
            </a:r>
            <a:br>
              <a:rPr lang="en-US" sz="1600" dirty="0">
                <a:solidFill>
                  <a:srgbClr val="A6A6A6"/>
                </a:solidFill>
                <a:latin typeface="Menlo"/>
              </a:rPr>
            </a:br>
            <a:endParaRPr lang="en-US" dirty="0">
              <a:solidFill>
                <a:srgbClr val="A6A6A6"/>
              </a:solidFill>
              <a:latin typeface="Menlo"/>
            </a:endParaRPr>
          </a:p>
          <a:p>
            <a:endParaRPr lang="en-US" dirty="0"/>
          </a:p>
        </p:txBody>
      </p:sp>
    </p:spTree>
    <p:extLst>
      <p:ext uri="{BB962C8B-B14F-4D97-AF65-F5344CB8AC3E}">
        <p14:creationId xmlns:p14="http://schemas.microsoft.com/office/powerpoint/2010/main" val="2942266178"/>
      </p:ext>
    </p:extLst>
  </p:cSld>
  <p:clrMapOvr>
    <a:masterClrMapping/>
  </p:clrMapOvr>
  <mc:AlternateContent xmlns:mc="http://schemas.openxmlformats.org/markup-compatibility/2006">
    <mc:Choice xmlns:p14="http://schemas.microsoft.com/office/powerpoint/2010/main" Requires="p14">
      <p:transition spd="med" p14:dur="600" advTm="32986">
        <p:fade/>
      </p:transition>
    </mc:Choice>
    <mc:Fallback>
      <p:transition xmlns:p14="http://schemas.microsoft.com/office/powerpoint/2010/main" spd="med" advTm="32986">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pic>
        <p:nvPicPr>
          <p:cNvPr id="533" name="Shape 533"/>
          <p:cNvPicPr preferRelativeResize="0"/>
          <p:nvPr/>
        </p:nvPicPr>
        <p:blipFill rotWithShape="1">
          <a:blip r:embed="rId3">
            <a:alphaModFix/>
          </a:blip>
          <a:srcRect/>
          <a:stretch/>
        </p:blipFill>
        <p:spPr>
          <a:xfrm>
            <a:off x="2185925" y="1136444"/>
            <a:ext cx="4772149" cy="2325222"/>
          </a:xfrm>
          <a:prstGeom prst="rect">
            <a:avLst/>
          </a:prstGeom>
          <a:noFill/>
          <a:ln>
            <a:noFill/>
          </a:ln>
        </p:spPr>
      </p:pic>
      <p:sp>
        <p:nvSpPr>
          <p:cNvPr id="2" name="Title 1"/>
          <p:cNvSpPr>
            <a:spLocks noGrp="1"/>
          </p:cNvSpPr>
          <p:nvPr>
            <p:ph type="title"/>
          </p:nvPr>
        </p:nvSpPr>
        <p:spPr/>
        <p:txBody>
          <a:bodyPr/>
          <a:lstStyle/>
          <a:p>
            <a:r>
              <a:rPr lang="en-US" dirty="0" smtClean="0"/>
              <a:t>BoxInsetLayout</a:t>
            </a:r>
            <a:endParaRPr lang="en-US" dirty="0"/>
          </a:p>
        </p:txBody>
      </p:sp>
    </p:spTree>
    <p:extLst>
      <p:ext uri="{BB962C8B-B14F-4D97-AF65-F5344CB8AC3E}">
        <p14:creationId xmlns:p14="http://schemas.microsoft.com/office/powerpoint/2010/main" val="3471562427"/>
      </p:ext>
    </p:extLst>
  </p:cSld>
  <p:clrMapOvr>
    <a:masterClrMapping/>
  </p:clrMapOvr>
  <mc:AlternateContent xmlns:mc="http://schemas.openxmlformats.org/markup-compatibility/2006">
    <mc:Choice xmlns:p14="http://schemas.microsoft.com/office/powerpoint/2010/main" Requires="p14">
      <p:transition spd="med" p14:dur="600" advTm="10522">
        <p:fade/>
      </p:transition>
    </mc:Choice>
    <mc:Fallback>
      <p:transition xmlns:p14="http://schemas.microsoft.com/office/powerpoint/2010/main" spd="med" advTm="10522">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DelayedConfirmationView &amp; ConfirmationActivity </a:t>
            </a:r>
            <a:endParaRPr lang="en-US" dirty="0"/>
          </a:p>
        </p:txBody>
      </p:sp>
      <p:pic>
        <p:nvPicPr>
          <p:cNvPr id="3" name="Picture 2"/>
          <p:cNvPicPr>
            <a:picLocks noChangeAspect="1"/>
          </p:cNvPicPr>
          <p:nvPr/>
        </p:nvPicPr>
        <p:blipFill>
          <a:blip r:embed="rId3"/>
          <a:stretch>
            <a:fillRect/>
          </a:stretch>
        </p:blipFill>
        <p:spPr>
          <a:xfrm>
            <a:off x="2003972" y="1635244"/>
            <a:ext cx="2200165" cy="2200165"/>
          </a:xfrm>
          <a:prstGeom prst="rect">
            <a:avLst/>
          </a:prstGeom>
        </p:spPr>
      </p:pic>
      <p:pic>
        <p:nvPicPr>
          <p:cNvPr id="5" name="Picture 4"/>
          <p:cNvPicPr>
            <a:picLocks noChangeAspect="1"/>
          </p:cNvPicPr>
          <p:nvPr/>
        </p:nvPicPr>
        <p:blipFill>
          <a:blip r:embed="rId4"/>
          <a:stretch>
            <a:fillRect/>
          </a:stretch>
        </p:blipFill>
        <p:spPr>
          <a:xfrm>
            <a:off x="4736661" y="1635244"/>
            <a:ext cx="2200165" cy="2200165"/>
          </a:xfrm>
          <a:prstGeom prst="rect">
            <a:avLst/>
          </a:prstGeom>
        </p:spPr>
      </p:pic>
    </p:spTree>
    <p:extLst>
      <p:ext uri="{BB962C8B-B14F-4D97-AF65-F5344CB8AC3E}">
        <p14:creationId xmlns:p14="http://schemas.microsoft.com/office/powerpoint/2010/main" val="1036076597"/>
      </p:ext>
    </p:extLst>
  </p:cSld>
  <p:clrMapOvr>
    <a:masterClrMapping/>
  </p:clrMapOvr>
  <mc:AlternateContent xmlns:mc="http://schemas.openxmlformats.org/markup-compatibility/2006">
    <mc:Choice xmlns:p14="http://schemas.microsoft.com/office/powerpoint/2010/main" Requires="p14">
      <p:transition spd="med" p14:dur="600" advTm="24449">
        <p:fade/>
      </p:transition>
    </mc:Choice>
    <mc:Fallback>
      <p:transition xmlns:p14="http://schemas.microsoft.com/office/powerpoint/2010/main" spd="med" advTm="24449">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CardFragment</a:t>
            </a:r>
            <a:endParaRPr lang="en-US" dirty="0"/>
          </a:p>
        </p:txBody>
      </p:sp>
      <p:pic>
        <p:nvPicPr>
          <p:cNvPr id="4" name="Picture 3"/>
          <p:cNvPicPr>
            <a:picLocks noChangeAspect="1"/>
          </p:cNvPicPr>
          <p:nvPr/>
        </p:nvPicPr>
        <p:blipFill>
          <a:blip r:embed="rId3"/>
          <a:stretch>
            <a:fillRect/>
          </a:stretch>
        </p:blipFill>
        <p:spPr>
          <a:xfrm>
            <a:off x="2496207" y="1548524"/>
            <a:ext cx="4221655" cy="2090941"/>
          </a:xfrm>
          <a:prstGeom prst="rect">
            <a:avLst/>
          </a:prstGeom>
        </p:spPr>
      </p:pic>
    </p:spTree>
    <p:extLst>
      <p:ext uri="{BB962C8B-B14F-4D97-AF65-F5344CB8AC3E}">
        <p14:creationId xmlns:p14="http://schemas.microsoft.com/office/powerpoint/2010/main" val="2364855482"/>
      </p:ext>
    </p:extLst>
  </p:cSld>
  <p:clrMapOvr>
    <a:masterClrMapping/>
  </p:clrMapOvr>
  <mc:AlternateContent xmlns:mc="http://schemas.openxmlformats.org/markup-compatibility/2006">
    <mc:Choice xmlns:p14="http://schemas.microsoft.com/office/powerpoint/2010/main" Requires="p14">
      <p:transition spd="med" p14:dur="600" advTm="10377">
        <p:fade/>
      </p:transition>
    </mc:Choice>
    <mc:Fallback>
      <p:transition xmlns:p14="http://schemas.microsoft.com/office/powerpoint/2010/main" spd="med" advTm="10377">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359737"/>
            <a:ext cx="6564373" cy="1200329"/>
          </a:xfrm>
          <a:prstGeom prst="rect">
            <a:avLst/>
          </a:prstGeom>
          <a:noFill/>
        </p:spPr>
        <p:txBody>
          <a:bodyPr wrap="square" rtlCol="0">
            <a:spAutoFit/>
          </a:bodyPr>
          <a:lstStyle/>
          <a:p>
            <a:pPr algn="ctr"/>
            <a:r>
              <a:rPr lang="en-US" sz="7200" dirty="0" smtClean="0">
                <a:solidFill>
                  <a:srgbClr val="F2F2F2"/>
                </a:solidFill>
                <a:latin typeface="Avenir Black"/>
                <a:cs typeface="Avenir Black"/>
              </a:rPr>
              <a:t>Voice Actions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360784856"/>
      </p:ext>
    </p:extLst>
  </p:cSld>
  <p:clrMapOvr>
    <a:masterClrMapping/>
  </p:clrMapOvr>
  <mc:AlternateContent xmlns:mc="http://schemas.openxmlformats.org/markup-compatibility/2006">
    <mc:Choice xmlns:p14="http://schemas.microsoft.com/office/powerpoint/2010/main" Requires="p14">
      <p:transition spd="med" p14:dur="600" advTm="15482">
        <p:fade/>
      </p:transition>
    </mc:Choice>
    <mc:Fallback>
      <p:transition xmlns:p14="http://schemas.microsoft.com/office/powerpoint/2010/main" spd="med" advTm="15482">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grpSp>
        <p:nvGrpSpPr>
          <p:cNvPr id="617" name="Shape 617"/>
          <p:cNvGrpSpPr/>
          <p:nvPr/>
        </p:nvGrpSpPr>
        <p:grpSpPr>
          <a:xfrm>
            <a:off x="3700463" y="1319213"/>
            <a:ext cx="1743075" cy="1743075"/>
            <a:chOff x="0" y="0"/>
            <a:chExt cx="4648199" cy="4648199"/>
          </a:xfrm>
        </p:grpSpPr>
        <p:pic>
          <p:nvPicPr>
            <p:cNvPr id="618" name="Shape 618"/>
            <p:cNvPicPr preferRelativeResize="0"/>
            <p:nvPr/>
          </p:nvPicPr>
          <p:blipFill rotWithShape="1">
            <a:blip r:embed="rId4">
              <a:alphaModFix/>
            </a:blip>
            <a:srcRect/>
            <a:stretch/>
          </p:blipFill>
          <p:spPr>
            <a:xfrm>
              <a:off x="611608" y="611608"/>
              <a:ext cx="3424983" cy="3424983"/>
            </a:xfrm>
            <a:prstGeom prst="rect">
              <a:avLst/>
            </a:prstGeom>
            <a:noFill/>
            <a:ln>
              <a:noFill/>
            </a:ln>
          </p:spPr>
        </p:pic>
        <p:pic>
          <p:nvPicPr>
            <p:cNvPr id="619" name="Shape 619"/>
            <p:cNvPicPr preferRelativeResize="0"/>
            <p:nvPr/>
          </p:nvPicPr>
          <p:blipFill rotWithShape="1">
            <a:blip r:embed="rId5">
              <a:alphaModFix/>
            </a:blip>
            <a:srcRect/>
            <a:stretch/>
          </p:blipFill>
          <p:spPr>
            <a:xfrm>
              <a:off x="0" y="0"/>
              <a:ext cx="4648199" cy="4648199"/>
            </a:xfrm>
            <a:prstGeom prst="rect">
              <a:avLst/>
            </a:prstGeom>
            <a:noFill/>
            <a:ln>
              <a:noFill/>
            </a:ln>
          </p:spPr>
        </p:pic>
      </p:grpSp>
      <p:grpSp>
        <p:nvGrpSpPr>
          <p:cNvPr id="620" name="Shape 620"/>
          <p:cNvGrpSpPr/>
          <p:nvPr/>
        </p:nvGrpSpPr>
        <p:grpSpPr>
          <a:xfrm>
            <a:off x="1351104" y="1319213"/>
            <a:ext cx="1743075" cy="1743075"/>
            <a:chOff x="0" y="0"/>
            <a:chExt cx="4648199" cy="4648199"/>
          </a:xfrm>
        </p:grpSpPr>
        <p:pic>
          <p:nvPicPr>
            <p:cNvPr id="621" name="Shape 621"/>
            <p:cNvPicPr preferRelativeResize="0"/>
            <p:nvPr/>
          </p:nvPicPr>
          <p:blipFill rotWithShape="1">
            <a:blip r:embed="rId6">
              <a:alphaModFix/>
            </a:blip>
            <a:srcRect/>
            <a:stretch/>
          </p:blipFill>
          <p:spPr>
            <a:xfrm>
              <a:off x="638625" y="638625"/>
              <a:ext cx="3424984" cy="3424984"/>
            </a:xfrm>
            <a:prstGeom prst="rect">
              <a:avLst/>
            </a:prstGeom>
            <a:noFill/>
            <a:ln>
              <a:noFill/>
            </a:ln>
          </p:spPr>
        </p:pic>
        <p:pic>
          <p:nvPicPr>
            <p:cNvPr id="622" name="Shape 622"/>
            <p:cNvPicPr preferRelativeResize="0"/>
            <p:nvPr/>
          </p:nvPicPr>
          <p:blipFill rotWithShape="1">
            <a:blip r:embed="rId5">
              <a:alphaModFix/>
            </a:blip>
            <a:srcRect/>
            <a:stretch/>
          </p:blipFill>
          <p:spPr>
            <a:xfrm>
              <a:off x="0" y="0"/>
              <a:ext cx="4648199" cy="4648199"/>
            </a:xfrm>
            <a:prstGeom prst="rect">
              <a:avLst/>
            </a:prstGeom>
            <a:noFill/>
            <a:ln>
              <a:noFill/>
            </a:ln>
          </p:spPr>
        </p:pic>
      </p:grpSp>
      <p:grpSp>
        <p:nvGrpSpPr>
          <p:cNvPr id="623" name="Shape 623"/>
          <p:cNvGrpSpPr/>
          <p:nvPr/>
        </p:nvGrpSpPr>
        <p:grpSpPr>
          <a:xfrm>
            <a:off x="6049821" y="1319213"/>
            <a:ext cx="1743075" cy="1743075"/>
            <a:chOff x="0" y="0"/>
            <a:chExt cx="4648199" cy="4648199"/>
          </a:xfrm>
        </p:grpSpPr>
        <p:pic>
          <p:nvPicPr>
            <p:cNvPr id="624" name="Shape 624"/>
            <p:cNvPicPr preferRelativeResize="0"/>
            <p:nvPr/>
          </p:nvPicPr>
          <p:blipFill rotWithShape="1">
            <a:blip r:embed="rId7">
              <a:alphaModFix/>
            </a:blip>
            <a:srcRect/>
            <a:stretch/>
          </p:blipFill>
          <p:spPr>
            <a:xfrm>
              <a:off x="611608" y="611608"/>
              <a:ext cx="3424983" cy="3424983"/>
            </a:xfrm>
            <a:prstGeom prst="rect">
              <a:avLst/>
            </a:prstGeom>
            <a:noFill/>
            <a:ln>
              <a:noFill/>
            </a:ln>
          </p:spPr>
        </p:pic>
        <p:pic>
          <p:nvPicPr>
            <p:cNvPr id="625" name="Shape 625"/>
            <p:cNvPicPr preferRelativeResize="0"/>
            <p:nvPr/>
          </p:nvPicPr>
          <p:blipFill rotWithShape="1">
            <a:blip r:embed="rId5">
              <a:alphaModFix/>
            </a:blip>
            <a:srcRect/>
            <a:stretch/>
          </p:blipFill>
          <p:spPr>
            <a:xfrm>
              <a:off x="0" y="0"/>
              <a:ext cx="4648199" cy="4648199"/>
            </a:xfrm>
            <a:prstGeom prst="rect">
              <a:avLst/>
            </a:prstGeom>
            <a:noFill/>
            <a:ln>
              <a:noFill/>
            </a:ln>
          </p:spPr>
        </p:pic>
      </p:grpSp>
    </p:spTree>
    <p:custDataLst>
      <p:tags r:id="rId1"/>
    </p:custDataLst>
    <p:extLst>
      <p:ext uri="{BB962C8B-B14F-4D97-AF65-F5344CB8AC3E}">
        <p14:creationId xmlns:p14="http://schemas.microsoft.com/office/powerpoint/2010/main" val="305697452"/>
      </p:ext>
    </p:extLst>
  </p:cSld>
  <p:clrMapOvr>
    <a:masterClrMapping/>
  </p:clrMapOvr>
  <mc:AlternateContent xmlns:mc="http://schemas.openxmlformats.org/markup-compatibility/2006">
    <mc:Choice xmlns:p14="http://schemas.microsoft.com/office/powerpoint/2010/main" Requires="p14">
      <p:transition spd="med" p14:dur="600" advTm="6774">
        <p:fade/>
      </p:transition>
    </mc:Choice>
    <mc:Fallback>
      <p:transition xmlns:p14="http://schemas.microsoft.com/office/powerpoint/2010/main" spd="med" advTm="6774">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0"/>
                                        </p:tgtEl>
                                        <p:attrNameLst>
                                          <p:attrName>style.visibility</p:attrName>
                                        </p:attrNameLst>
                                      </p:cBhvr>
                                      <p:to>
                                        <p:strVal val="visible"/>
                                      </p:to>
                                    </p:set>
                                    <p:animEffect transition="in" filter="fade">
                                      <p:cBhvr>
                                        <p:cTn id="7" dur="1"/>
                                        <p:tgtEl>
                                          <p:spTgt spid="6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7"/>
                                        </p:tgtEl>
                                        <p:attrNameLst>
                                          <p:attrName>style.visibility</p:attrName>
                                        </p:attrNameLst>
                                      </p:cBhvr>
                                      <p:to>
                                        <p:strVal val="visible"/>
                                      </p:to>
                                    </p:set>
                                    <p:animEffect transition="in" filter="fade">
                                      <p:cBhvr>
                                        <p:cTn id="12" dur="1"/>
                                        <p:tgtEl>
                                          <p:spTgt spid="6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3"/>
                                        </p:tgtEl>
                                        <p:attrNameLst>
                                          <p:attrName>style.visibility</p:attrName>
                                        </p:attrNameLst>
                                      </p:cBhvr>
                                      <p:to>
                                        <p:strVal val="visible"/>
                                      </p:to>
                                    </p:set>
                                    <p:animEffect transition="in" filter="fade">
                                      <p:cBhvr>
                                        <p:cTn id="17" dur="1"/>
                                        <p:tgtEl>
                                          <p:spTgt spid="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30"/>
        <p:cNvGrpSpPr/>
        <p:nvPr/>
      </p:nvGrpSpPr>
      <p:grpSpPr>
        <a:xfrm>
          <a:off x="0" y="0"/>
          <a:ext cx="0" cy="0"/>
          <a:chOff x="0" y="0"/>
          <a:chExt cx="0" cy="0"/>
        </a:xfrm>
      </p:grpSpPr>
      <p:sp>
        <p:nvSpPr>
          <p:cNvPr id="636" name="Shape 636"/>
          <p:cNvSpPr/>
          <p:nvPr/>
        </p:nvSpPr>
        <p:spPr>
          <a:xfrm>
            <a:off x="763079" y="1660774"/>
            <a:ext cx="7617842" cy="2937502"/>
          </a:xfrm>
          <a:prstGeom prst="roundRect">
            <a:avLst>
              <a:gd name="adj" fmla="val 1924"/>
            </a:avLst>
          </a:prstGeom>
          <a:noFill/>
          <a:ln>
            <a:noFill/>
          </a:ln>
        </p:spPr>
        <p:txBody>
          <a:bodyPr lIns="95250" tIns="95250" rIns="95250" bIns="95250" anchor="ctr" anchorCtr="0">
            <a:noAutofit/>
          </a:bodyPr>
          <a:lstStyle/>
          <a:p>
            <a:pPr>
              <a:buSzPct val="25000"/>
            </a:pPr>
            <a:r>
              <a:rPr lang="en-US" sz="2000" dirty="0">
                <a:solidFill>
                  <a:srgbClr val="4285F4"/>
                </a:solidFill>
                <a:latin typeface="Inconsolata"/>
                <a:ea typeface="Inconsolata"/>
                <a:cs typeface="Inconsolata"/>
                <a:sym typeface="Inconsolata"/>
              </a:rPr>
              <a:t>&lt;activity</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"MyNoteActivity"</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&lt;intent-filter&gt;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&lt;action</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"android.intent.action.SEND"</a:t>
            </a: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&lt;category</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"com.google.android.voicesearch.SELF_NOTE"</a:t>
            </a: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&lt;/intent-filter&gt;</a:t>
            </a:r>
          </a:p>
          <a:p>
            <a:pPr>
              <a:buSzPct val="25000"/>
            </a:pPr>
            <a:r>
              <a:rPr lang="en-US" sz="2000" dirty="0">
                <a:solidFill>
                  <a:srgbClr val="4285F4"/>
                </a:solidFill>
                <a:latin typeface="Inconsolata"/>
                <a:ea typeface="Inconsolata"/>
                <a:cs typeface="Inconsolata"/>
                <a:sym typeface="Inconsolata"/>
              </a:rPr>
              <a:t>&lt;/activity&gt;</a:t>
            </a:r>
          </a:p>
        </p:txBody>
      </p:sp>
      <p:sp>
        <p:nvSpPr>
          <p:cNvPr id="637" name="Shape 637"/>
          <p:cNvSpPr/>
          <p:nvPr/>
        </p:nvSpPr>
        <p:spPr>
          <a:xfrm>
            <a:off x="763079" y="1251199"/>
            <a:ext cx="3227552" cy="314325"/>
          </a:xfrm>
          <a:prstGeom prst="rect">
            <a:avLst/>
          </a:prstGeom>
          <a:noFill/>
          <a:ln>
            <a:noFill/>
          </a:ln>
        </p:spPr>
        <p:txBody>
          <a:bodyPr lIns="0" tIns="0" rIns="0" bIns="0" anchor="ctr" anchorCtr="0">
            <a:noAutofit/>
          </a:bodyPr>
          <a:lstStyle/>
          <a:p>
            <a:pPr>
              <a:lnSpc>
                <a:spcPct val="90000"/>
              </a:lnSpc>
              <a:buSzPct val="25000"/>
            </a:pPr>
            <a:endParaRPr lang="en-US" sz="1900" dirty="0">
              <a:solidFill>
                <a:srgbClr val="424242"/>
              </a:solidFill>
              <a:latin typeface="Roboto Condensed"/>
              <a:ea typeface="Roboto Condensed"/>
              <a:cs typeface="Roboto Condensed"/>
              <a:sym typeface="Roboto Condensed"/>
            </a:endParaRPr>
          </a:p>
        </p:txBody>
      </p:sp>
      <p:sp>
        <p:nvSpPr>
          <p:cNvPr id="2" name="Title 1"/>
          <p:cNvSpPr>
            <a:spLocks noGrp="1"/>
          </p:cNvSpPr>
          <p:nvPr>
            <p:ph type="title"/>
          </p:nvPr>
        </p:nvSpPr>
        <p:spPr/>
        <p:txBody>
          <a:bodyPr/>
          <a:lstStyle/>
          <a:p>
            <a:r>
              <a:rPr lang="en-US" dirty="0" smtClean="0">
                <a:solidFill>
                  <a:schemeClr val="bg1"/>
                </a:solidFill>
              </a:rPr>
              <a:t>System Provided Action</a:t>
            </a:r>
            <a:endParaRPr lang="en-US" dirty="0">
              <a:solidFill>
                <a:schemeClr val="bg1"/>
              </a:solidFill>
            </a:endParaRPr>
          </a:p>
        </p:txBody>
      </p:sp>
    </p:spTree>
    <p:extLst>
      <p:ext uri="{BB962C8B-B14F-4D97-AF65-F5344CB8AC3E}">
        <p14:creationId xmlns:p14="http://schemas.microsoft.com/office/powerpoint/2010/main" val="3377093063"/>
      </p:ext>
    </p:extLst>
  </p:cSld>
  <p:clrMapOvr>
    <a:masterClrMapping/>
  </p:clrMapOvr>
  <mc:AlternateContent xmlns:mc="http://schemas.openxmlformats.org/markup-compatibility/2006">
    <mc:Choice xmlns:p14="http://schemas.microsoft.com/office/powerpoint/2010/main" Requires="p14">
      <p:transition spd="med" p14:dur="600" advTm="67805">
        <p:fade/>
      </p:transition>
    </mc:Choice>
    <mc:Fallback>
      <p:transition xmlns:p14="http://schemas.microsoft.com/office/powerpoint/2010/main" spd="med" advTm="67805">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2"/>
        <p:cNvGrpSpPr/>
        <p:nvPr/>
      </p:nvGrpSpPr>
      <p:grpSpPr>
        <a:xfrm>
          <a:off x="0" y="0"/>
          <a:ext cx="0" cy="0"/>
          <a:chOff x="0" y="0"/>
          <a:chExt cx="0" cy="0"/>
        </a:xfrm>
      </p:grpSpPr>
      <p:sp>
        <p:nvSpPr>
          <p:cNvPr id="643" name="Shape 643"/>
          <p:cNvSpPr txBox="1">
            <a:spLocks noGrp="1"/>
          </p:cNvSpPr>
          <p:nvPr>
            <p:ph type="title"/>
          </p:nvPr>
        </p:nvSpPr>
        <p:spPr>
          <a:xfrm>
            <a:off x="763079" y="707"/>
            <a:ext cx="7617842" cy="761293"/>
          </a:xfrm>
          <a:prstGeom prst="rect">
            <a:avLst/>
          </a:prstGeom>
          <a:noFill/>
          <a:ln>
            <a:noFill/>
          </a:ln>
        </p:spPr>
        <p:txBody>
          <a:bodyPr lIns="0" tIns="0" rIns="0" bIns="0" anchor="b" anchorCtr="0">
            <a:noAutofit/>
          </a:bodyPr>
          <a:lstStyle/>
          <a:p>
            <a:pPr algn="l"/>
            <a:endParaRPr sz="3000" b="1">
              <a:solidFill>
                <a:srgbClr val="424242"/>
              </a:solidFill>
              <a:latin typeface="Roboto"/>
              <a:ea typeface="Roboto"/>
              <a:cs typeface="Roboto"/>
              <a:sym typeface="Roboto"/>
            </a:endParaRPr>
          </a:p>
        </p:txBody>
      </p:sp>
      <p:sp>
        <p:nvSpPr>
          <p:cNvPr id="644" name="Shape 644"/>
          <p:cNvSpPr/>
          <p:nvPr/>
        </p:nvSpPr>
        <p:spPr>
          <a:xfrm>
            <a:off x="763079" y="676628"/>
            <a:ext cx="7617842" cy="342900"/>
          </a:xfrm>
          <a:prstGeom prst="rect">
            <a:avLst/>
          </a:prstGeom>
          <a:noFill/>
          <a:ln>
            <a:noFill/>
          </a:ln>
        </p:spPr>
        <p:txBody>
          <a:bodyPr lIns="0" tIns="0" rIns="0" bIns="0" anchor="t" anchorCtr="0">
            <a:noAutofit/>
          </a:bodyPr>
          <a:lstStyle/>
          <a:p>
            <a:endParaRPr sz="2000" i="1">
              <a:solidFill>
                <a:srgbClr val="A7A7A7"/>
              </a:solidFill>
              <a:latin typeface="Roboto Condensed"/>
              <a:ea typeface="Roboto Condensed"/>
              <a:cs typeface="Roboto Condensed"/>
              <a:sym typeface="Roboto Condensed"/>
            </a:endParaRPr>
          </a:p>
        </p:txBody>
      </p:sp>
      <p:graphicFrame>
        <p:nvGraphicFramePr>
          <p:cNvPr id="651" name="Shape 651"/>
          <p:cNvGraphicFramePr/>
          <p:nvPr/>
        </p:nvGraphicFramePr>
        <p:xfrm>
          <a:off x="758250" y="1119497"/>
          <a:ext cx="7614676" cy="2783409"/>
        </p:xfrm>
        <a:graphic>
          <a:graphicData uri="http://schemas.openxmlformats.org/drawingml/2006/table">
            <a:tbl>
              <a:tblPr>
                <a:noFill/>
              </a:tblPr>
              <a:tblGrid>
                <a:gridCol w="3807338"/>
                <a:gridCol w="3807338"/>
              </a:tblGrid>
              <a:tr h="2783409">
                <a:tc>
                  <a:txBody>
                    <a:bodyPr/>
                    <a:lstStyle/>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Call a car/taxi</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Take a note</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Set alarm</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Set timer</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Start/Stop a bike ride</a:t>
                      </a:r>
                    </a:p>
                  </a:txBody>
                  <a:tcPr marL="34284" marR="34284" marT="34284" marB="34284">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c>
                  <a:txBody>
                    <a:bodyPr/>
                    <a:lstStyle/>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Start/Stop a run</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Start/Stop a workout</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Show heart rate</a:t>
                      </a:r>
                    </a:p>
                    <a:p>
                      <a:pPr marL="457200" lvl="0" indent="-533400" rtl="0">
                        <a:lnSpc>
                          <a:spcPct val="150000"/>
                        </a:lnSpc>
                        <a:spcBef>
                          <a:spcPts val="0"/>
                        </a:spcBef>
                        <a:buClr>
                          <a:srgbClr val="000000"/>
                        </a:buClr>
                        <a:buSzPct val="100000"/>
                        <a:buFont typeface="Roboto"/>
                        <a:buChar char="●"/>
                      </a:pPr>
                      <a:r>
                        <a:rPr lang="en-US" sz="1800" dirty="0">
                          <a:latin typeface="Roboto"/>
                          <a:ea typeface="Roboto"/>
                          <a:cs typeface="Roboto"/>
                          <a:sym typeface="Roboto"/>
                        </a:rPr>
                        <a:t>Show step count</a:t>
                      </a:r>
                    </a:p>
                  </a:txBody>
                  <a:tcPr marL="34284" marR="34284" marT="34284" marB="34284">
                    <a:lnL w="9525" cap="flat">
                      <a:solidFill>
                        <a:srgbClr val="000000">
                          <a:alpha val="0"/>
                        </a:srgbClr>
                      </a:solidFill>
                      <a:prstDash val="solid"/>
                      <a:round/>
                      <a:headEnd type="none" w="med" len="med"/>
                      <a:tailEnd type="none" w="med" len="med"/>
                    </a:lnL>
                    <a:lnR w="9525" cap="flat">
                      <a:solidFill>
                        <a:srgbClr val="000000">
                          <a:alpha val="0"/>
                        </a:srgbClr>
                      </a:solidFill>
                      <a:prstDash val="solid"/>
                      <a:round/>
                      <a:headEnd type="none" w="med" len="med"/>
                      <a:tailEnd type="none" w="med" len="med"/>
                    </a:lnR>
                    <a:lnT w="9525" cap="flat">
                      <a:solidFill>
                        <a:srgbClr val="000000">
                          <a:alpha val="0"/>
                        </a:srgbClr>
                      </a:solidFill>
                      <a:prstDash val="solid"/>
                      <a:round/>
                      <a:headEnd type="none" w="med" len="med"/>
                      <a:tailEnd type="none" w="med" len="med"/>
                    </a:lnT>
                    <a:lnB w="9525" cap="flat">
                      <a:solidFill>
                        <a:srgbClr val="000000">
                          <a:alpha val="0"/>
                        </a:srgb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49870815"/>
      </p:ext>
    </p:extLst>
  </p:cSld>
  <p:clrMapOvr>
    <a:masterClrMapping/>
  </p:clrMapOvr>
  <mc:AlternateContent xmlns:mc="http://schemas.openxmlformats.org/markup-compatibility/2006">
    <mc:Choice xmlns:p14="http://schemas.microsoft.com/office/powerpoint/2010/main" Requires="p14">
      <p:transition spd="med" p14:dur="600" advTm="5149">
        <p:fade/>
      </p:transition>
    </mc:Choice>
    <mc:Fallback>
      <p:transition xmlns:p14="http://schemas.microsoft.com/office/powerpoint/2010/main" spd="med" advTm="5149">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55"/>
        <p:cNvGrpSpPr/>
        <p:nvPr/>
      </p:nvGrpSpPr>
      <p:grpSpPr>
        <a:xfrm>
          <a:off x="0" y="0"/>
          <a:ext cx="0" cy="0"/>
          <a:chOff x="0" y="0"/>
          <a:chExt cx="0" cy="0"/>
        </a:xfrm>
      </p:grpSpPr>
      <p:sp>
        <p:nvSpPr>
          <p:cNvPr id="661" name="Shape 661"/>
          <p:cNvSpPr/>
          <p:nvPr/>
        </p:nvSpPr>
        <p:spPr>
          <a:xfrm>
            <a:off x="763079" y="1660774"/>
            <a:ext cx="7617842" cy="2893709"/>
          </a:xfrm>
          <a:prstGeom prst="roundRect">
            <a:avLst>
              <a:gd name="adj" fmla="val 2200"/>
            </a:avLst>
          </a:prstGeom>
          <a:noFill/>
          <a:ln>
            <a:noFill/>
          </a:ln>
        </p:spPr>
        <p:txBody>
          <a:bodyPr lIns="95250" tIns="95250" rIns="95250" bIns="95250" anchor="ctr" anchorCtr="0">
            <a:noAutofit/>
          </a:bodyPr>
          <a:lstStyle/>
          <a:p>
            <a:pPr>
              <a:buSzPct val="25000"/>
            </a:pPr>
            <a:r>
              <a:rPr lang="en-US" sz="2000" dirty="0">
                <a:solidFill>
                  <a:srgbClr val="4285F4"/>
                </a:solidFill>
                <a:latin typeface="Inconsolata"/>
                <a:ea typeface="Inconsolata"/>
                <a:cs typeface="Inconsolata"/>
                <a:sym typeface="Inconsolata"/>
              </a:rPr>
              <a:t>&lt;activity</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"StartRunActivity"</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android:label</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"MyRunningApp"</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&lt;intent-filter&gt;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&lt;action</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"android.intent.action.MAIN"</a:t>
            </a: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&lt;category</a:t>
            </a:r>
            <a:r>
              <a:rPr lang="en-US" sz="2000" dirty="0">
                <a:solidFill>
                  <a:srgbClr val="424242"/>
                </a:solidFill>
                <a:latin typeface="Inconsolata"/>
                <a:ea typeface="Inconsolata"/>
                <a:cs typeface="Inconsolata"/>
                <a:sym typeface="Inconsolata"/>
              </a:rPr>
              <a:t> </a:t>
            </a:r>
            <a:r>
              <a:rPr lang="en-US" sz="2000" dirty="0">
                <a:solidFill>
                  <a:srgbClr val="E92663"/>
                </a:solidFill>
                <a:latin typeface="Inconsolata"/>
                <a:ea typeface="Inconsolata"/>
                <a:cs typeface="Inconsolata"/>
                <a:sym typeface="Inconsolata"/>
              </a:rPr>
              <a:t>android:name</a:t>
            </a:r>
            <a:r>
              <a:rPr lang="en-US" sz="2000" dirty="0">
                <a:solidFill>
                  <a:srgbClr val="A3A3A3"/>
                </a:solidFill>
                <a:latin typeface="Inconsolata"/>
                <a:ea typeface="Inconsolata"/>
                <a:cs typeface="Inconsolata"/>
                <a:sym typeface="Inconsolata"/>
              </a:rPr>
              <a:t>=</a:t>
            </a:r>
            <a:r>
              <a:rPr lang="en-US" sz="2000" dirty="0">
                <a:solidFill>
                  <a:srgbClr val="0E9D58"/>
                </a:solidFill>
                <a:latin typeface="Inconsolata"/>
                <a:ea typeface="Inconsolata"/>
                <a:cs typeface="Inconsolata"/>
                <a:sym typeface="Inconsolata"/>
              </a:rPr>
              <a:t>"android.intent.category.LAUNCHER"</a:t>
            </a: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/&gt;</a:t>
            </a:r>
          </a:p>
          <a:p>
            <a:pPr>
              <a:buSzPct val="25000"/>
            </a:pPr>
            <a:r>
              <a:rPr lang="en-US" sz="2000" dirty="0">
                <a:solidFill>
                  <a:srgbClr val="424242"/>
                </a:solidFill>
                <a:latin typeface="Inconsolata"/>
                <a:ea typeface="Inconsolata"/>
                <a:cs typeface="Inconsolata"/>
                <a:sym typeface="Inconsolata"/>
              </a:rPr>
              <a:t>	</a:t>
            </a:r>
            <a:r>
              <a:rPr lang="en-US" sz="2000" dirty="0">
                <a:solidFill>
                  <a:srgbClr val="4285F4"/>
                </a:solidFill>
                <a:latin typeface="Inconsolata"/>
                <a:ea typeface="Inconsolata"/>
                <a:cs typeface="Inconsolata"/>
                <a:sym typeface="Inconsolata"/>
              </a:rPr>
              <a:t>&lt;/intent-filter&gt;</a:t>
            </a:r>
          </a:p>
          <a:p>
            <a:pPr>
              <a:buSzPct val="25000"/>
            </a:pPr>
            <a:r>
              <a:rPr lang="en-US" sz="2000" dirty="0">
                <a:solidFill>
                  <a:srgbClr val="4285F4"/>
                </a:solidFill>
                <a:latin typeface="Inconsolata"/>
                <a:ea typeface="Inconsolata"/>
                <a:cs typeface="Inconsolata"/>
                <a:sym typeface="Inconsolata"/>
              </a:rPr>
              <a:t>&lt;/activity&gt;</a:t>
            </a:r>
          </a:p>
        </p:txBody>
      </p:sp>
      <p:sp>
        <p:nvSpPr>
          <p:cNvPr id="2" name="Title 1"/>
          <p:cNvSpPr>
            <a:spLocks noGrp="1"/>
          </p:cNvSpPr>
          <p:nvPr>
            <p:ph type="title"/>
          </p:nvPr>
        </p:nvSpPr>
        <p:spPr/>
        <p:txBody>
          <a:bodyPr/>
          <a:lstStyle/>
          <a:p>
            <a:r>
              <a:rPr lang="en-US" dirty="0" smtClean="0">
                <a:solidFill>
                  <a:srgbClr val="FFFFFF"/>
                </a:solidFill>
              </a:rPr>
              <a:t>App Provided Voice Action</a:t>
            </a:r>
            <a:endParaRPr lang="en-US" dirty="0">
              <a:solidFill>
                <a:srgbClr val="FFFFFF"/>
              </a:solidFill>
            </a:endParaRPr>
          </a:p>
        </p:txBody>
      </p:sp>
    </p:spTree>
    <p:extLst>
      <p:ext uri="{BB962C8B-B14F-4D97-AF65-F5344CB8AC3E}">
        <p14:creationId xmlns:p14="http://schemas.microsoft.com/office/powerpoint/2010/main" val="1678626796"/>
      </p:ext>
    </p:extLst>
  </p:cSld>
  <p:clrMapOvr>
    <a:masterClrMapping/>
  </p:clrMapOvr>
  <mc:AlternateContent xmlns:mc="http://schemas.openxmlformats.org/markup-compatibility/2006">
    <mc:Choice xmlns:p14="http://schemas.microsoft.com/office/powerpoint/2010/main" Requires="p14">
      <p:transition spd="med" p14:dur="600" advTm="38492">
        <p:fade/>
      </p:transition>
    </mc:Choice>
    <mc:Fallback>
      <p:transition xmlns:p14="http://schemas.microsoft.com/office/powerpoint/2010/main" spd="med" advTm="38492">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Shape 54"/>
          <p:cNvPicPr preferRelativeResize="0"/>
          <p:nvPr/>
        </p:nvPicPr>
        <p:blipFill rotWithShape="1">
          <a:blip r:embed="rId3">
            <a:alphaModFix/>
          </a:blip>
          <a:srcRect/>
          <a:stretch/>
        </p:blipFill>
        <p:spPr>
          <a:xfrm>
            <a:off x="757199" y="1275926"/>
            <a:ext cx="7629603" cy="717139"/>
          </a:xfrm>
          <a:prstGeom prst="rect">
            <a:avLst/>
          </a:prstGeom>
          <a:noFill/>
          <a:ln>
            <a:noFill/>
          </a:ln>
        </p:spPr>
      </p:pic>
      <p:pic>
        <p:nvPicPr>
          <p:cNvPr id="56" name="Shape 56"/>
          <p:cNvPicPr preferRelativeResize="0"/>
          <p:nvPr/>
        </p:nvPicPr>
        <p:blipFill>
          <a:blip r:embed="rId4">
            <a:alphaModFix/>
          </a:blip>
          <a:stretch>
            <a:fillRect/>
          </a:stretch>
        </p:blipFill>
        <p:spPr>
          <a:xfrm>
            <a:off x="757200" y="2736469"/>
            <a:ext cx="7629600" cy="1143011"/>
          </a:xfrm>
          <a:prstGeom prst="rect">
            <a:avLst/>
          </a:prstGeom>
          <a:noFill/>
          <a:ln>
            <a:noFill/>
          </a:ln>
        </p:spPr>
      </p:pic>
      <p:sp>
        <p:nvSpPr>
          <p:cNvPr id="57" name="Shape 57"/>
          <p:cNvSpPr/>
          <p:nvPr/>
        </p:nvSpPr>
        <p:spPr>
          <a:xfrm>
            <a:off x="628847" y="2592403"/>
            <a:ext cx="7886250" cy="1455188"/>
          </a:xfrm>
          <a:prstGeom prst="rect">
            <a:avLst/>
          </a:prstGeom>
          <a:solidFill>
            <a:srgbClr val="424242">
              <a:alpha val="66150"/>
            </a:srgbClr>
          </a:solidFill>
          <a:ln>
            <a:noFill/>
          </a:ln>
        </p:spPr>
        <p:txBody>
          <a:bodyPr lIns="38399" tIns="38399" rIns="38399" bIns="38399" anchor="ctr" anchorCtr="0">
            <a:noAutofit/>
          </a:bodyPr>
          <a:lstStyle/>
          <a:p>
            <a:endParaRPr/>
          </a:p>
        </p:txBody>
      </p:sp>
    </p:spTree>
    <p:extLst>
      <p:ext uri="{BB962C8B-B14F-4D97-AF65-F5344CB8AC3E}">
        <p14:creationId xmlns:p14="http://schemas.microsoft.com/office/powerpoint/2010/main" val="2149756752"/>
      </p:ext>
    </p:extLst>
  </p:cSld>
  <p:clrMapOvr>
    <a:masterClrMapping/>
  </p:clrMapOvr>
  <mc:AlternateContent xmlns:mc="http://schemas.openxmlformats.org/markup-compatibility/2006">
    <mc:Choice xmlns:p14="http://schemas.microsoft.com/office/powerpoint/2010/main" Requires="p14">
      <p:transition spd="med" p14:dur="600" advTm="26898">
        <p:fade/>
      </p:transition>
    </mc:Choice>
    <mc:Fallback>
      <p:transition xmlns:p14="http://schemas.microsoft.com/office/powerpoint/2010/main" spd="med" advTm="26898">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7"/>
        <p:cNvGrpSpPr/>
        <p:nvPr/>
      </p:nvGrpSpPr>
      <p:grpSpPr>
        <a:xfrm>
          <a:off x="0" y="0"/>
          <a:ext cx="0" cy="0"/>
          <a:chOff x="0" y="0"/>
          <a:chExt cx="0" cy="0"/>
        </a:xfrm>
      </p:grpSpPr>
      <p:sp>
        <p:nvSpPr>
          <p:cNvPr id="671" name="Shape 671"/>
          <p:cNvSpPr/>
          <p:nvPr/>
        </p:nvSpPr>
        <p:spPr>
          <a:xfrm>
            <a:off x="367862" y="1148898"/>
            <a:ext cx="8565931" cy="3465756"/>
          </a:xfrm>
          <a:prstGeom prst="roundRect">
            <a:avLst>
              <a:gd name="adj" fmla="val 1939"/>
            </a:avLst>
          </a:prstGeom>
          <a:noFill/>
          <a:ln>
            <a:noFill/>
          </a:ln>
        </p:spPr>
        <p:txBody>
          <a:bodyPr lIns="95250" tIns="95250" rIns="95250" bIns="95250" anchor="ctr" anchorCtr="0">
            <a:noAutofit/>
          </a:bodyPr>
          <a:lstStyle/>
          <a:p>
            <a:r>
              <a:rPr lang="en-US" dirty="0">
                <a:solidFill>
                  <a:srgbClr val="93C763"/>
                </a:solidFill>
                <a:latin typeface="Menlo"/>
              </a:rPr>
              <a:t>private void </a:t>
            </a:r>
            <a:r>
              <a:rPr lang="en-US" dirty="0">
                <a:solidFill>
                  <a:srgbClr val="678CB1"/>
                </a:solidFill>
                <a:latin typeface="Menlo"/>
              </a:rPr>
              <a:t>displaySpeechRecognizer</a:t>
            </a:r>
            <a:r>
              <a:rPr lang="en-US" dirty="0">
                <a:solidFill>
                  <a:srgbClr val="E8E2B7"/>
                </a:solidFill>
                <a:latin typeface="Menlo"/>
              </a:rPr>
              <a:t>() {</a:t>
            </a:r>
            <a:br>
              <a:rPr lang="en-US" dirty="0">
                <a:solidFill>
                  <a:srgbClr val="E8E2B7"/>
                </a:solidFill>
                <a:latin typeface="Menlo"/>
              </a:rPr>
            </a:br>
            <a:r>
              <a:rPr lang="en-US" dirty="0">
                <a:solidFill>
                  <a:srgbClr val="E8E2B7"/>
                </a:solidFill>
                <a:latin typeface="Menlo"/>
              </a:rPr>
              <a:t>    </a:t>
            </a:r>
            <a:r>
              <a:rPr lang="en-US" dirty="0">
                <a:solidFill>
                  <a:srgbClr val="678CB1"/>
                </a:solidFill>
                <a:latin typeface="Menlo"/>
              </a:rPr>
              <a:t>Intent </a:t>
            </a:r>
            <a:r>
              <a:rPr lang="en-US" dirty="0">
                <a:solidFill>
                  <a:srgbClr val="E0E2E4"/>
                </a:solidFill>
                <a:latin typeface="Menlo"/>
              </a:rPr>
              <a:t>intent </a:t>
            </a:r>
            <a:r>
              <a:rPr lang="en-US" dirty="0">
                <a:solidFill>
                  <a:srgbClr val="E8E2B7"/>
                </a:solidFill>
                <a:latin typeface="Menlo"/>
              </a:rPr>
              <a:t>= </a:t>
            </a:r>
            <a:r>
              <a:rPr lang="en-US" dirty="0">
                <a:solidFill>
                  <a:srgbClr val="93C763"/>
                </a:solidFill>
                <a:latin typeface="Menlo"/>
              </a:rPr>
              <a:t>new </a:t>
            </a:r>
            <a:r>
              <a:rPr lang="en-US" dirty="0">
                <a:solidFill>
                  <a:srgbClr val="E0E2E4"/>
                </a:solidFill>
                <a:latin typeface="Menlo"/>
              </a:rPr>
              <a:t>Intent</a:t>
            </a:r>
            <a:r>
              <a:rPr lang="en-US" dirty="0">
                <a:solidFill>
                  <a:srgbClr val="E8E2B7"/>
                </a:solidFill>
                <a:latin typeface="Menlo"/>
              </a:rPr>
              <a:t>(</a:t>
            </a:r>
            <a:r>
              <a:rPr lang="en-US" dirty="0">
                <a:solidFill>
                  <a:srgbClr val="678CB1"/>
                </a:solidFill>
                <a:latin typeface="Menlo"/>
              </a:rPr>
              <a:t>RecognizerIntent</a:t>
            </a:r>
            <a:r>
              <a:rPr lang="en-US" dirty="0">
                <a:solidFill>
                  <a:srgbClr val="E8E2B7"/>
                </a:solidFill>
                <a:latin typeface="Menlo"/>
              </a:rPr>
              <a:t>.</a:t>
            </a:r>
            <a:r>
              <a:rPr lang="en-US" dirty="0">
                <a:solidFill>
                  <a:srgbClr val="678CB1"/>
                </a:solidFill>
                <a:latin typeface="Menlo"/>
              </a:rPr>
              <a:t>ACTION_RECOGNIZE_SPEECH</a:t>
            </a:r>
            <a:r>
              <a:rPr lang="en-US" dirty="0">
                <a:solidFill>
                  <a:srgbClr val="E8E2B7"/>
                </a:solidFill>
                <a:latin typeface="Menlo"/>
              </a:rPr>
              <a:t>)</a:t>
            </a:r>
            <a:r>
              <a:rPr lang="en-US" dirty="0" smtClean="0">
                <a:solidFill>
                  <a:srgbClr val="E8E2B7"/>
                </a:solidFill>
                <a:latin typeface="Menlo"/>
              </a:rPr>
              <a:t>;</a:t>
            </a:r>
          </a:p>
          <a:p>
            <a:r>
              <a:rPr lang="en-US" dirty="0">
                <a:solidFill>
                  <a:srgbClr val="E8E2B7"/>
                </a:solidFill>
                <a:latin typeface="Menlo"/>
              </a:rPr>
              <a:t/>
            </a:r>
            <a:br>
              <a:rPr lang="en-US" dirty="0">
                <a:solidFill>
                  <a:srgbClr val="E8E2B7"/>
                </a:solidFill>
                <a:latin typeface="Menlo"/>
              </a:rPr>
            </a:br>
            <a:r>
              <a:rPr lang="en-US" dirty="0">
                <a:solidFill>
                  <a:srgbClr val="E8E2B7"/>
                </a:solidFill>
                <a:latin typeface="Menlo"/>
              </a:rPr>
              <a:t>    </a:t>
            </a:r>
            <a:r>
              <a:rPr lang="en-US" dirty="0">
                <a:solidFill>
                  <a:srgbClr val="E0E2E4"/>
                </a:solidFill>
                <a:latin typeface="Menlo"/>
              </a:rPr>
              <a:t>intent</a:t>
            </a:r>
            <a:r>
              <a:rPr lang="en-US" dirty="0">
                <a:solidFill>
                  <a:srgbClr val="E8E2B7"/>
                </a:solidFill>
                <a:latin typeface="Menlo"/>
              </a:rPr>
              <a:t>.</a:t>
            </a:r>
            <a:r>
              <a:rPr lang="en-US" dirty="0">
                <a:solidFill>
                  <a:srgbClr val="E0E2E4"/>
                </a:solidFill>
                <a:latin typeface="Menlo"/>
              </a:rPr>
              <a:t>putExtra</a:t>
            </a:r>
            <a:r>
              <a:rPr lang="en-US" dirty="0">
                <a:solidFill>
                  <a:srgbClr val="E8E2B7"/>
                </a:solidFill>
                <a:latin typeface="Menlo"/>
              </a:rPr>
              <a:t>(</a:t>
            </a:r>
            <a:r>
              <a:rPr lang="en-US" dirty="0">
                <a:solidFill>
                  <a:srgbClr val="678CB1"/>
                </a:solidFill>
                <a:latin typeface="Menlo"/>
              </a:rPr>
              <a:t>RecognizerIntent</a:t>
            </a:r>
            <a:r>
              <a:rPr lang="en-US" dirty="0">
                <a:solidFill>
                  <a:srgbClr val="E8E2B7"/>
                </a:solidFill>
                <a:latin typeface="Menlo"/>
              </a:rPr>
              <a:t>.</a:t>
            </a:r>
            <a:r>
              <a:rPr lang="en-US" dirty="0">
                <a:solidFill>
                  <a:srgbClr val="678CB1"/>
                </a:solidFill>
                <a:latin typeface="Menlo"/>
              </a:rPr>
              <a:t>EXTRA_LANGUAGE_MODEL</a:t>
            </a:r>
            <a:r>
              <a:rPr lang="en-US" dirty="0">
                <a:solidFill>
                  <a:srgbClr val="E8E2B7"/>
                </a:solidFill>
                <a:latin typeface="Menlo"/>
              </a:rPr>
              <a:t>,</a:t>
            </a:r>
            <a:br>
              <a:rPr lang="en-US" dirty="0">
                <a:solidFill>
                  <a:srgbClr val="E8E2B7"/>
                </a:solidFill>
                <a:latin typeface="Menlo"/>
              </a:rPr>
            </a:br>
            <a:r>
              <a:rPr lang="en-US" dirty="0">
                <a:solidFill>
                  <a:srgbClr val="E8E2B7"/>
                </a:solidFill>
                <a:latin typeface="Menlo"/>
              </a:rPr>
              <a:t>            </a:t>
            </a:r>
            <a:r>
              <a:rPr lang="en-US" dirty="0">
                <a:solidFill>
                  <a:srgbClr val="678CB1"/>
                </a:solidFill>
                <a:latin typeface="Menlo"/>
              </a:rPr>
              <a:t>RecognizerIntent</a:t>
            </a:r>
            <a:r>
              <a:rPr lang="en-US" dirty="0">
                <a:solidFill>
                  <a:srgbClr val="E8E2B7"/>
                </a:solidFill>
                <a:latin typeface="Menlo"/>
              </a:rPr>
              <a:t>.</a:t>
            </a:r>
            <a:r>
              <a:rPr lang="en-US" dirty="0">
                <a:solidFill>
                  <a:srgbClr val="678CB1"/>
                </a:solidFill>
                <a:latin typeface="Menlo"/>
              </a:rPr>
              <a:t>LANGUAGE_MODEL_FREE_FORM</a:t>
            </a:r>
            <a:r>
              <a:rPr lang="en-US" dirty="0">
                <a:solidFill>
                  <a:srgbClr val="E8E2B7"/>
                </a:solidFill>
                <a:latin typeface="Menlo"/>
              </a:rPr>
              <a:t>);</a:t>
            </a:r>
            <a:br>
              <a:rPr lang="en-US" dirty="0">
                <a:solidFill>
                  <a:srgbClr val="E8E2B7"/>
                </a:solidFill>
                <a:latin typeface="Menlo"/>
              </a:rPr>
            </a:br>
            <a:r>
              <a:rPr lang="en-US" dirty="0">
                <a:solidFill>
                  <a:srgbClr val="E8E2B7"/>
                </a:solidFill>
                <a:latin typeface="Menlo"/>
              </a:rPr>
              <a:t/>
            </a:r>
            <a:br>
              <a:rPr lang="en-US" dirty="0">
                <a:solidFill>
                  <a:srgbClr val="E8E2B7"/>
                </a:solidFill>
                <a:latin typeface="Menlo"/>
              </a:rPr>
            </a:br>
            <a:r>
              <a:rPr lang="en-US" dirty="0">
                <a:solidFill>
                  <a:srgbClr val="E8E2B7"/>
                </a:solidFill>
                <a:latin typeface="Menlo"/>
              </a:rPr>
              <a:t>    </a:t>
            </a:r>
            <a:r>
              <a:rPr lang="en-US" dirty="0">
                <a:solidFill>
                  <a:srgbClr val="E0E2E4"/>
                </a:solidFill>
                <a:latin typeface="Menlo"/>
              </a:rPr>
              <a:t>startActivityForResult</a:t>
            </a:r>
            <a:r>
              <a:rPr lang="en-US" dirty="0">
                <a:solidFill>
                  <a:srgbClr val="E8E2B7"/>
                </a:solidFill>
                <a:latin typeface="Menlo"/>
              </a:rPr>
              <a:t>(</a:t>
            </a:r>
            <a:r>
              <a:rPr lang="en-US" dirty="0">
                <a:solidFill>
                  <a:srgbClr val="E0E2E4"/>
                </a:solidFill>
                <a:latin typeface="Menlo"/>
              </a:rPr>
              <a:t>intent</a:t>
            </a:r>
            <a:r>
              <a:rPr lang="en-US" dirty="0">
                <a:solidFill>
                  <a:srgbClr val="E8E2B7"/>
                </a:solidFill>
                <a:latin typeface="Menlo"/>
              </a:rPr>
              <a:t>, </a:t>
            </a:r>
            <a:r>
              <a:rPr lang="en-US" dirty="0">
                <a:solidFill>
                  <a:srgbClr val="E0E2E4"/>
                </a:solidFill>
                <a:latin typeface="Menlo"/>
              </a:rPr>
              <a:t>SPEECH_REQUEST_CODE</a:t>
            </a:r>
            <a:r>
              <a:rPr lang="en-US" dirty="0">
                <a:solidFill>
                  <a:srgbClr val="E8E2B7"/>
                </a:solidFill>
                <a:latin typeface="Menlo"/>
              </a:rPr>
              <a:t>);</a:t>
            </a:r>
            <a:br>
              <a:rPr lang="en-US" dirty="0">
                <a:solidFill>
                  <a:srgbClr val="E8E2B7"/>
                </a:solidFill>
                <a:latin typeface="Menlo"/>
              </a:rPr>
            </a:br>
            <a:r>
              <a:rPr lang="en-US" dirty="0">
                <a:solidFill>
                  <a:srgbClr val="E8E2B7"/>
                </a:solidFill>
                <a:latin typeface="Menlo"/>
              </a:rPr>
              <a:t>}</a:t>
            </a:r>
          </a:p>
        </p:txBody>
      </p:sp>
      <p:sp>
        <p:nvSpPr>
          <p:cNvPr id="2" name="Title 1"/>
          <p:cNvSpPr>
            <a:spLocks noGrp="1"/>
          </p:cNvSpPr>
          <p:nvPr>
            <p:ph type="title"/>
          </p:nvPr>
        </p:nvSpPr>
        <p:spPr/>
        <p:txBody>
          <a:bodyPr/>
          <a:lstStyle/>
          <a:p>
            <a:r>
              <a:rPr lang="en-US" dirty="0" smtClean="0">
                <a:solidFill>
                  <a:srgbClr val="FFFFFF"/>
                </a:solidFill>
              </a:rPr>
              <a:t>Speech Recognizer</a:t>
            </a:r>
            <a:endParaRPr lang="en-US" dirty="0">
              <a:solidFill>
                <a:srgbClr val="FFFFFF"/>
              </a:solidFill>
            </a:endParaRPr>
          </a:p>
        </p:txBody>
      </p:sp>
    </p:spTree>
    <p:extLst>
      <p:ext uri="{BB962C8B-B14F-4D97-AF65-F5344CB8AC3E}">
        <p14:creationId xmlns:p14="http://schemas.microsoft.com/office/powerpoint/2010/main" val="1326843487"/>
      </p:ext>
    </p:extLst>
  </p:cSld>
  <p:clrMapOvr>
    <a:masterClrMapping/>
  </p:clrMapOvr>
  <mc:AlternateContent xmlns:mc="http://schemas.openxmlformats.org/markup-compatibility/2006">
    <mc:Choice xmlns:p14="http://schemas.microsoft.com/office/powerpoint/2010/main" Requires="p14">
      <p:transition spd="med" p14:dur="600" advTm="44887">
        <p:fade/>
      </p:transition>
    </mc:Choice>
    <mc:Fallback>
      <p:transition xmlns:p14="http://schemas.microsoft.com/office/powerpoint/2010/main" spd="med" advTm="44887">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3" name="TextBox 2"/>
          <p:cNvSpPr txBox="1"/>
          <p:nvPr/>
        </p:nvSpPr>
        <p:spPr>
          <a:xfrm>
            <a:off x="1295711" y="1832702"/>
            <a:ext cx="6564373" cy="1200329"/>
          </a:xfrm>
          <a:prstGeom prst="rect">
            <a:avLst/>
          </a:prstGeom>
          <a:noFill/>
        </p:spPr>
        <p:txBody>
          <a:bodyPr wrap="square" rtlCol="0">
            <a:spAutoFit/>
          </a:bodyPr>
          <a:lstStyle/>
          <a:p>
            <a:pPr algn="ctr"/>
            <a:r>
              <a:rPr lang="en-US" sz="7200" dirty="0" smtClean="0">
                <a:solidFill>
                  <a:srgbClr val="F2F2F2"/>
                </a:solidFill>
                <a:latin typeface="Avenir Black"/>
                <a:cs typeface="Avenir Black"/>
              </a:rPr>
              <a:t>Watch Faces</a:t>
            </a:r>
            <a:endParaRPr lang="en-US" sz="7200" dirty="0">
              <a:solidFill>
                <a:srgbClr val="F2F2F2"/>
              </a:solidFill>
              <a:latin typeface="Avenir Black"/>
              <a:cs typeface="Avenir Black"/>
            </a:endParaRPr>
          </a:p>
        </p:txBody>
      </p:sp>
    </p:spTree>
    <p:extLst>
      <p:ext uri="{BB962C8B-B14F-4D97-AF65-F5344CB8AC3E}">
        <p14:creationId xmlns:p14="http://schemas.microsoft.com/office/powerpoint/2010/main" val="1868507384"/>
      </p:ext>
    </p:extLst>
  </p:cSld>
  <p:clrMapOvr>
    <a:masterClrMapping/>
  </p:clrMapOvr>
  <mc:AlternateContent xmlns:mc="http://schemas.openxmlformats.org/markup-compatibility/2006">
    <mc:Choice xmlns:p14="http://schemas.microsoft.com/office/powerpoint/2010/main" Requires="p14">
      <p:transition spd="med" p14:dur="600" advTm="4603">
        <p:fade/>
      </p:transition>
    </mc:Choice>
    <mc:Fallback>
      <p:transition xmlns:p14="http://schemas.microsoft.com/office/powerpoint/2010/main" spd="med" advTm="4603">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pic>
        <p:nvPicPr>
          <p:cNvPr id="3" name="Picture 2"/>
          <p:cNvPicPr>
            <a:picLocks noChangeAspect="1"/>
          </p:cNvPicPr>
          <p:nvPr/>
        </p:nvPicPr>
        <p:blipFill>
          <a:blip r:embed="rId2"/>
          <a:stretch>
            <a:fillRect/>
          </a:stretch>
        </p:blipFill>
        <p:spPr>
          <a:xfrm>
            <a:off x="966514" y="105103"/>
            <a:ext cx="7182928" cy="4598276"/>
          </a:xfrm>
          <a:prstGeom prst="rect">
            <a:avLst/>
          </a:prstGeom>
        </p:spPr>
      </p:pic>
    </p:spTree>
    <p:extLst>
      <p:ext uri="{BB962C8B-B14F-4D97-AF65-F5344CB8AC3E}">
        <p14:creationId xmlns:p14="http://schemas.microsoft.com/office/powerpoint/2010/main" val="74938658"/>
      </p:ext>
    </p:extLst>
  </p:cSld>
  <p:clrMapOvr>
    <a:masterClrMapping/>
  </p:clrMapOvr>
  <mc:AlternateContent xmlns:mc="http://schemas.openxmlformats.org/markup-compatibility/2006">
    <mc:Choice xmlns:p14="http://schemas.microsoft.com/office/powerpoint/2010/main" Requires="p14">
      <p:transition spd="med" p14:dur="600" advTm="11799">
        <p:fade/>
      </p:transition>
    </mc:Choice>
    <mc:Fallback>
      <p:transition xmlns:p14="http://schemas.microsoft.com/office/powerpoint/2010/main" spd="med" advTm="11799">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pic>
        <p:nvPicPr>
          <p:cNvPr id="3" name="Picture 2"/>
          <p:cNvPicPr>
            <a:picLocks noChangeAspect="1"/>
          </p:cNvPicPr>
          <p:nvPr/>
        </p:nvPicPr>
        <p:blipFill>
          <a:blip r:embed="rId2"/>
          <a:stretch>
            <a:fillRect/>
          </a:stretch>
        </p:blipFill>
        <p:spPr>
          <a:xfrm>
            <a:off x="966514" y="105103"/>
            <a:ext cx="7182928" cy="4598276"/>
          </a:xfrm>
          <a:prstGeom prst="rect">
            <a:avLst/>
          </a:prstGeom>
        </p:spPr>
      </p:pic>
      <p:sp>
        <p:nvSpPr>
          <p:cNvPr id="7" name="Shape 361"/>
          <p:cNvSpPr/>
          <p:nvPr/>
        </p:nvSpPr>
        <p:spPr>
          <a:xfrm>
            <a:off x="3048" y="0"/>
            <a:ext cx="9140952" cy="5143500"/>
          </a:xfrm>
          <a:prstGeom prst="rect">
            <a:avLst/>
          </a:prstGeom>
          <a:solidFill>
            <a:srgbClr val="424242">
              <a:alpha val="80000"/>
            </a:srgbClr>
          </a:solidFill>
          <a:ln>
            <a:noFill/>
          </a:ln>
        </p:spPr>
        <p:txBody>
          <a:bodyPr lIns="0" tIns="0" rIns="0" bIns="0" anchor="t" anchorCtr="0">
            <a:noAutofit/>
          </a:bodyPr>
          <a:lstStyle/>
          <a:p>
            <a:pPr>
              <a:lnSpc>
                <a:spcPct val="90000"/>
              </a:lnSpc>
            </a:pPr>
            <a:endParaRPr sz="1900">
              <a:solidFill>
                <a:srgbClr val="404040"/>
              </a:solidFill>
              <a:latin typeface="Roboto"/>
              <a:ea typeface="Roboto"/>
              <a:cs typeface="Roboto"/>
              <a:sym typeface="Roboto"/>
            </a:endParaRPr>
          </a:p>
        </p:txBody>
      </p:sp>
      <p:sp>
        <p:nvSpPr>
          <p:cNvPr id="8" name="Shape 362"/>
          <p:cNvSpPr/>
          <p:nvPr/>
        </p:nvSpPr>
        <p:spPr>
          <a:xfrm>
            <a:off x="464207" y="1066800"/>
            <a:ext cx="8487103" cy="3009900"/>
          </a:xfrm>
          <a:prstGeom prst="rect">
            <a:avLst/>
          </a:prstGeom>
          <a:noFill/>
          <a:ln>
            <a:noFill/>
          </a:ln>
        </p:spPr>
        <p:txBody>
          <a:bodyPr lIns="0" tIns="0" rIns="0" bIns="0" anchor="ctr" anchorCtr="0">
            <a:noAutofit/>
          </a:bodyPr>
          <a:lstStyle/>
          <a:p>
            <a:pPr algn="ctr">
              <a:buSzPct val="25000"/>
            </a:pPr>
            <a:r>
              <a:rPr lang="en-US" sz="9000" b="1" dirty="0" smtClean="0">
                <a:solidFill>
                  <a:srgbClr val="FFFFFF"/>
                </a:solidFill>
                <a:latin typeface="Roboto Condensed"/>
                <a:ea typeface="Roboto Condensed"/>
                <a:cs typeface="Roboto Condensed"/>
                <a:sym typeface="Roboto Condensed"/>
              </a:rPr>
              <a:t>UNOFFICIAL</a:t>
            </a:r>
            <a:endParaRPr lang="en-US" sz="9000" b="1" dirty="0">
              <a:solidFill>
                <a:srgbClr val="FFFFFF"/>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287788459"/>
      </p:ext>
    </p:extLst>
  </p:cSld>
  <p:clrMapOvr>
    <a:masterClrMapping/>
  </p:clrMapOvr>
  <mc:AlternateContent xmlns:mc="http://schemas.openxmlformats.org/markup-compatibility/2006">
    <mc:Choice xmlns:p14="http://schemas.microsoft.com/office/powerpoint/2010/main" Requires="p14">
      <p:transition spd="med" p14:dur="600" advTm="31882">
        <p:fade/>
      </p:transition>
    </mc:Choice>
    <mc:Fallback>
      <p:transition xmlns:p14="http://schemas.microsoft.com/office/powerpoint/2010/main" spd="med" advTm="31882">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Wear Watch Face</a:t>
            </a:r>
            <a:endParaRPr lang="en-US" dirty="0"/>
          </a:p>
        </p:txBody>
      </p:sp>
      <p:sp>
        <p:nvSpPr>
          <p:cNvPr id="3" name="Content Placeholder 2"/>
          <p:cNvSpPr>
            <a:spLocks noGrp="1"/>
          </p:cNvSpPr>
          <p:nvPr>
            <p:ph idx="1"/>
          </p:nvPr>
        </p:nvSpPr>
        <p:spPr/>
        <p:txBody>
          <a:bodyPr>
            <a:normAutofit lnSpcReduction="10000"/>
          </a:bodyPr>
          <a:lstStyle/>
          <a:p>
            <a:r>
              <a:rPr lang="en-US" dirty="0" smtClean="0"/>
              <a:t>Same steps as creating a wearable app</a:t>
            </a:r>
          </a:p>
          <a:p>
            <a:r>
              <a:rPr lang="en-US" dirty="0" smtClean="0"/>
              <a:t>Uses Executors for per-second updates</a:t>
            </a:r>
          </a:p>
          <a:p>
            <a:r>
              <a:rPr lang="en-US" dirty="0" smtClean="0"/>
              <a:t>Uses Intent.ACTION_TIME_TICK for per-minute updates</a:t>
            </a:r>
          </a:p>
          <a:p>
            <a:r>
              <a:rPr lang="en-US" dirty="0" smtClean="0"/>
              <a:t>Use DisplayManager for screen events</a:t>
            </a:r>
          </a:p>
          <a:p>
            <a:r>
              <a:rPr lang="en-US" dirty="0" smtClean="0"/>
              <a:t>HACK!</a:t>
            </a:r>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414222429"/>
      </p:ext>
    </p:extLst>
  </p:cSld>
  <p:clrMapOvr>
    <a:masterClrMapping/>
  </p:clrMapOvr>
  <mc:AlternateContent xmlns:mc="http://schemas.openxmlformats.org/markup-compatibility/2006">
    <mc:Choice xmlns:p14="http://schemas.microsoft.com/office/powerpoint/2010/main" Requires="p14">
      <p:transition spd="med" p14:dur="600" advTm="87875">
        <p:fade/>
      </p:transition>
    </mc:Choice>
    <mc:Fallback>
      <p:transition xmlns:p14="http://schemas.microsoft.com/office/powerpoint/2010/main" spd="med" advTm="87875">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Wear Watch Face</a:t>
            </a:r>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p:nvPicPr>
        <p:blipFill>
          <a:blip r:embed="rId2"/>
          <a:stretch>
            <a:fillRect/>
          </a:stretch>
        </p:blipFill>
        <p:spPr>
          <a:xfrm>
            <a:off x="1446399" y="1063229"/>
            <a:ext cx="6018965" cy="3609148"/>
          </a:xfrm>
          <a:prstGeom prst="rect">
            <a:avLst/>
          </a:prstGeom>
        </p:spPr>
      </p:pic>
    </p:spTree>
    <p:extLst>
      <p:ext uri="{BB962C8B-B14F-4D97-AF65-F5344CB8AC3E}">
        <p14:creationId xmlns:p14="http://schemas.microsoft.com/office/powerpoint/2010/main" val="3390404256"/>
      </p:ext>
    </p:extLst>
  </p:cSld>
  <p:clrMapOvr>
    <a:masterClrMapping/>
  </p:clrMapOvr>
  <mc:AlternateContent xmlns:mc="http://schemas.openxmlformats.org/markup-compatibility/2006">
    <mc:Choice xmlns:p14="http://schemas.microsoft.com/office/powerpoint/2010/main" Requires="p14">
      <p:transition spd="med" p14:dur="600" advTm="13783">
        <p:fade/>
      </p:transition>
    </mc:Choice>
    <mc:Fallback>
      <p:transition xmlns:p14="http://schemas.microsoft.com/office/powerpoint/2010/main" spd="med" advTm="13783">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7"/>
        <p:cNvGrpSpPr/>
        <p:nvPr/>
      </p:nvGrpSpPr>
      <p:grpSpPr>
        <a:xfrm>
          <a:off x="0" y="0"/>
          <a:ext cx="0" cy="0"/>
          <a:chOff x="0" y="0"/>
          <a:chExt cx="0" cy="0"/>
        </a:xfrm>
      </p:grpSpPr>
      <p:sp>
        <p:nvSpPr>
          <p:cNvPr id="671" name="Shape 671"/>
          <p:cNvSpPr/>
          <p:nvPr/>
        </p:nvSpPr>
        <p:spPr>
          <a:xfrm>
            <a:off x="367862" y="1517898"/>
            <a:ext cx="8565931" cy="3625601"/>
          </a:xfrm>
          <a:prstGeom prst="roundRect">
            <a:avLst>
              <a:gd name="adj" fmla="val 1939"/>
            </a:avLst>
          </a:prstGeom>
          <a:noFill/>
          <a:ln>
            <a:noFill/>
          </a:ln>
        </p:spPr>
        <p:txBody>
          <a:bodyPr lIns="95250" tIns="95250" rIns="95250" bIns="95250" anchor="ctr" anchorCtr="0">
            <a:noAutofit/>
          </a:bodyPr>
          <a:lstStyle/>
          <a:p>
            <a:r>
              <a:rPr lang="en-US" sz="1400" dirty="0">
                <a:solidFill>
                  <a:srgbClr val="E8E2B7"/>
                </a:solidFill>
                <a:latin typeface="Menlo"/>
              </a:rPr>
              <a:t>&lt;</a:t>
            </a:r>
            <a:r>
              <a:rPr lang="en-US" sz="1400" dirty="0">
                <a:solidFill>
                  <a:srgbClr val="93C763"/>
                </a:solidFill>
                <a:latin typeface="Menlo"/>
              </a:rPr>
              <a:t>activity</a:t>
            </a:r>
            <a:br>
              <a:rPr lang="en-US" sz="1400" dirty="0">
                <a:solidFill>
                  <a:srgbClr val="93C763"/>
                </a:solidFill>
                <a:latin typeface="Menlo"/>
              </a:rPr>
            </a:br>
            <a:r>
              <a:rPr lang="en-US" sz="1400" dirty="0" smtClean="0">
                <a:solidFill>
                  <a:srgbClr val="93C763"/>
                </a:solidFill>
                <a:latin typeface="Menlo"/>
              </a:rPr>
              <a:t>    </a:t>
            </a:r>
            <a:r>
              <a:rPr lang="en-US" sz="1400" dirty="0" smtClean="0">
                <a:solidFill>
                  <a:srgbClr val="E0E2E4"/>
                </a:solidFill>
                <a:latin typeface="Menlo"/>
              </a:rPr>
              <a:t>android:name=</a:t>
            </a:r>
            <a:r>
              <a:rPr lang="en-US" sz="1400" dirty="0" smtClean="0">
                <a:solidFill>
                  <a:srgbClr val="EC7600"/>
                </a:solidFill>
                <a:latin typeface="Menlo"/>
              </a:rPr>
              <a:t>"com.marctan.hellowatchface.MainActivity"</a:t>
            </a:r>
            <a:br>
              <a:rPr lang="en-US" sz="1400" dirty="0" smtClean="0">
                <a:solidFill>
                  <a:srgbClr val="EC7600"/>
                </a:solidFill>
                <a:latin typeface="Menlo"/>
              </a:rPr>
            </a:br>
            <a:r>
              <a:rPr lang="en-US" sz="1400" dirty="0" smtClean="0">
                <a:solidFill>
                  <a:srgbClr val="EC7600"/>
                </a:solidFill>
                <a:latin typeface="Menlo"/>
              </a:rPr>
              <a:t>    </a:t>
            </a:r>
            <a:r>
              <a:rPr lang="en-US" sz="1400" dirty="0" smtClean="0">
                <a:solidFill>
                  <a:srgbClr val="E0E2E4"/>
                </a:solidFill>
                <a:latin typeface="Menlo"/>
              </a:rPr>
              <a:t>android:label=</a:t>
            </a:r>
            <a:r>
              <a:rPr lang="en-US" sz="1400" dirty="0" smtClean="0">
                <a:solidFill>
                  <a:srgbClr val="EC7600"/>
                </a:solidFill>
                <a:latin typeface="Menlo"/>
              </a:rPr>
              <a:t>"@string/app_name"</a:t>
            </a:r>
            <a:br>
              <a:rPr lang="en-US" sz="1400" dirty="0" smtClean="0">
                <a:solidFill>
                  <a:srgbClr val="EC7600"/>
                </a:solidFill>
                <a:latin typeface="Menlo"/>
              </a:rPr>
            </a:br>
            <a:r>
              <a:rPr lang="en-US" sz="1400" dirty="0" smtClean="0">
                <a:solidFill>
                  <a:srgbClr val="EC7600"/>
                </a:solidFill>
                <a:latin typeface="Menlo"/>
              </a:rPr>
              <a:t>    </a:t>
            </a:r>
            <a:r>
              <a:rPr lang="en-US" sz="1400" dirty="0">
                <a:solidFill>
                  <a:srgbClr val="E0E2E4"/>
                </a:solidFill>
                <a:latin typeface="Menlo"/>
              </a:rPr>
              <a:t>android:allowEmbedded=</a:t>
            </a:r>
            <a:r>
              <a:rPr lang="en-US" sz="1400" dirty="0">
                <a:solidFill>
                  <a:srgbClr val="EC7600"/>
                </a:solidFill>
                <a:latin typeface="Menlo"/>
              </a:rPr>
              <a:t>"true"</a:t>
            </a:r>
            <a:r>
              <a:rPr lang="en-US" sz="1400" dirty="0">
                <a:solidFill>
                  <a:srgbClr val="E8E2B7"/>
                </a:solidFill>
                <a:latin typeface="Menlo"/>
              </a:rPr>
              <a:t>&gt;</a:t>
            </a:r>
            <a:br>
              <a:rPr lang="en-US" sz="1400" dirty="0">
                <a:solidFill>
                  <a:srgbClr val="E8E2B7"/>
                </a:solidFill>
                <a:latin typeface="Menlo"/>
              </a:rPr>
            </a:br>
            <a:endParaRPr lang="en-US" sz="1400" dirty="0" smtClean="0">
              <a:solidFill>
                <a:srgbClr val="E8E2B7"/>
              </a:solidFill>
              <a:latin typeface="Menlo"/>
            </a:endParaRPr>
          </a:p>
          <a:p>
            <a:r>
              <a:rPr lang="en-US" sz="1400" dirty="0" smtClean="0">
                <a:solidFill>
                  <a:srgbClr val="E8E2B7"/>
                </a:solidFill>
                <a:latin typeface="Menlo"/>
              </a:rPr>
              <a:t>	&lt;</a:t>
            </a:r>
            <a:r>
              <a:rPr lang="en-US" sz="1400" dirty="0">
                <a:solidFill>
                  <a:srgbClr val="93C763"/>
                </a:solidFill>
                <a:latin typeface="Menlo"/>
              </a:rPr>
              <a:t>meta-data</a:t>
            </a:r>
            <a:br>
              <a:rPr lang="en-US" sz="1400" dirty="0">
                <a:solidFill>
                  <a:srgbClr val="93C763"/>
                </a:solidFill>
                <a:latin typeface="Menlo"/>
              </a:rPr>
            </a:br>
            <a:r>
              <a:rPr lang="en-US" sz="1400" dirty="0">
                <a:solidFill>
                  <a:srgbClr val="93C763"/>
                </a:solidFill>
                <a:latin typeface="Menlo"/>
              </a:rPr>
              <a:t>    </a:t>
            </a:r>
            <a:r>
              <a:rPr lang="en-US" sz="1400" dirty="0" smtClean="0">
                <a:solidFill>
                  <a:srgbClr val="93C763"/>
                </a:solidFill>
                <a:latin typeface="Menlo"/>
              </a:rPr>
              <a:t>		</a:t>
            </a:r>
            <a:r>
              <a:rPr lang="en-US" sz="1400" dirty="0" smtClean="0">
                <a:solidFill>
                  <a:srgbClr val="E0E2E4"/>
                </a:solidFill>
                <a:latin typeface="Menlo"/>
              </a:rPr>
              <a:t>android:name</a:t>
            </a:r>
            <a:r>
              <a:rPr lang="en-US" sz="1400" dirty="0">
                <a:solidFill>
                  <a:srgbClr val="E0E2E4"/>
                </a:solidFill>
                <a:latin typeface="Menlo"/>
              </a:rPr>
              <a:t>=</a:t>
            </a:r>
            <a:r>
              <a:rPr lang="en-US" sz="1400" dirty="0">
                <a:solidFill>
                  <a:srgbClr val="EC7600"/>
                </a:solidFill>
                <a:latin typeface="Menlo"/>
              </a:rPr>
              <a:t>"com.google.android.clockwork.home.preview"</a:t>
            </a:r>
            <a:br>
              <a:rPr lang="en-US" sz="1400" dirty="0">
                <a:solidFill>
                  <a:srgbClr val="EC7600"/>
                </a:solidFill>
                <a:latin typeface="Menlo"/>
              </a:rPr>
            </a:br>
            <a:r>
              <a:rPr lang="en-US" sz="1400" dirty="0" smtClean="0">
                <a:solidFill>
                  <a:srgbClr val="EC7600"/>
                </a:solidFill>
                <a:latin typeface="Menlo"/>
              </a:rPr>
              <a:t>	    </a:t>
            </a:r>
            <a:r>
              <a:rPr lang="en-US" sz="1400" dirty="0">
                <a:solidFill>
                  <a:srgbClr val="E0E2E4"/>
                </a:solidFill>
                <a:latin typeface="Menlo"/>
              </a:rPr>
              <a:t>android:resource=</a:t>
            </a:r>
            <a:r>
              <a:rPr lang="en-US" sz="1400" dirty="0">
                <a:solidFill>
                  <a:srgbClr val="EC7600"/>
                </a:solidFill>
                <a:latin typeface="Menlo"/>
              </a:rPr>
              <a:t>"@drawable/ic_launcher" </a:t>
            </a:r>
            <a:r>
              <a:rPr lang="en-US" sz="1400" dirty="0">
                <a:solidFill>
                  <a:srgbClr val="E8E2B7"/>
                </a:solidFill>
                <a:latin typeface="Menlo"/>
              </a:rPr>
              <a:t>/&gt;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smtClean="0">
                <a:solidFill>
                  <a:srgbClr val="E8E2B7"/>
                </a:solidFill>
                <a:latin typeface="Menlo"/>
              </a:rPr>
              <a:t>	&lt;</a:t>
            </a:r>
            <a:r>
              <a:rPr lang="en-US" sz="1400" dirty="0">
                <a:solidFill>
                  <a:srgbClr val="93C763"/>
                </a:solidFill>
                <a:latin typeface="Menlo"/>
              </a:rPr>
              <a:t>intent-filter</a:t>
            </a:r>
            <a:r>
              <a:rPr lang="en-US" sz="1400" dirty="0">
                <a:solidFill>
                  <a:srgbClr val="E8E2B7"/>
                </a:solidFill>
                <a:latin typeface="Menlo"/>
              </a:rPr>
              <a:t>&gt;</a:t>
            </a:r>
            <a:br>
              <a:rPr lang="en-US" sz="1400" dirty="0">
                <a:solidFill>
                  <a:srgbClr val="E8E2B7"/>
                </a:solidFill>
                <a:latin typeface="Menlo"/>
              </a:rPr>
            </a:br>
            <a:r>
              <a:rPr lang="en-US" sz="1400" dirty="0">
                <a:solidFill>
                  <a:srgbClr val="E8E2B7"/>
                </a:solidFill>
                <a:latin typeface="Menlo"/>
              </a:rPr>
              <a:t>    </a:t>
            </a:r>
            <a:r>
              <a:rPr lang="en-US" sz="1400" dirty="0" smtClean="0">
                <a:solidFill>
                  <a:srgbClr val="E8E2B7"/>
                </a:solidFill>
                <a:latin typeface="Menlo"/>
              </a:rPr>
              <a:t>		&lt;</a:t>
            </a:r>
            <a:r>
              <a:rPr lang="en-US" sz="1400" dirty="0">
                <a:solidFill>
                  <a:srgbClr val="93C763"/>
                </a:solidFill>
                <a:latin typeface="Menlo"/>
              </a:rPr>
              <a:t>action </a:t>
            </a:r>
            <a:r>
              <a:rPr lang="en-US" sz="1400" dirty="0">
                <a:solidFill>
                  <a:srgbClr val="E0E2E4"/>
                </a:solidFill>
                <a:latin typeface="Menlo"/>
              </a:rPr>
              <a:t>android:name=</a:t>
            </a:r>
            <a:r>
              <a:rPr lang="en-US" sz="1400" dirty="0">
                <a:solidFill>
                  <a:srgbClr val="EC7600"/>
                </a:solidFill>
                <a:latin typeface="Menlo"/>
              </a:rPr>
              <a:t>"android.intent.action.MAIN" </a:t>
            </a:r>
            <a:r>
              <a:rPr lang="en-US" sz="1400" dirty="0">
                <a:solidFill>
                  <a:srgbClr val="E8E2B7"/>
                </a:solidFill>
                <a:latin typeface="Menlo"/>
              </a:rPr>
              <a:t>/&gt;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    </a:t>
            </a:r>
            <a:r>
              <a:rPr lang="en-US" sz="1400" dirty="0" smtClean="0">
                <a:solidFill>
                  <a:srgbClr val="E8E2B7"/>
                </a:solidFill>
                <a:latin typeface="Menlo"/>
              </a:rPr>
              <a:t>		&lt;</a:t>
            </a:r>
            <a:r>
              <a:rPr lang="en-US" sz="1400" dirty="0">
                <a:solidFill>
                  <a:srgbClr val="93C763"/>
                </a:solidFill>
                <a:latin typeface="Menlo"/>
              </a:rPr>
              <a:t>category </a:t>
            </a:r>
            <a:r>
              <a:rPr lang="en-US" sz="1400" dirty="0" smtClean="0">
                <a:solidFill>
                  <a:srgbClr val="E0E2E4"/>
                </a:solidFill>
                <a:latin typeface="Menlo"/>
              </a:rPr>
              <a:t>android:name</a:t>
            </a:r>
            <a:r>
              <a:rPr lang="en-US" sz="1400" dirty="0">
                <a:solidFill>
                  <a:srgbClr val="E0E2E4"/>
                </a:solidFill>
                <a:latin typeface="Menlo"/>
              </a:rPr>
              <a:t>=</a:t>
            </a:r>
            <a:r>
              <a:rPr lang="en-US" sz="1400" dirty="0">
                <a:solidFill>
                  <a:srgbClr val="EC7600"/>
                </a:solidFill>
                <a:latin typeface="Menlo"/>
              </a:rPr>
              <a:t>"com.google.android.clockwork.home.category.HOME_BACKGROUND" </a:t>
            </a:r>
            <a:r>
              <a:rPr lang="en-US" sz="1400" dirty="0">
                <a:solidFill>
                  <a:srgbClr val="E8E2B7"/>
                </a:solidFill>
                <a:latin typeface="Menlo"/>
              </a:rPr>
              <a:t>/&gt;</a:t>
            </a:r>
            <a:br>
              <a:rPr lang="en-US" sz="1400" dirty="0">
                <a:solidFill>
                  <a:srgbClr val="E8E2B7"/>
                </a:solidFill>
                <a:latin typeface="Menlo"/>
              </a:rPr>
            </a:br>
            <a:r>
              <a:rPr lang="en-US" sz="1400" dirty="0" smtClean="0">
                <a:solidFill>
                  <a:srgbClr val="E8E2B7"/>
                </a:solidFill>
                <a:latin typeface="Menlo"/>
              </a:rPr>
              <a:t>	&lt;</a:t>
            </a:r>
            <a:r>
              <a:rPr lang="en-US" sz="1400" dirty="0">
                <a:solidFill>
                  <a:srgbClr val="E8E2B7"/>
                </a:solidFill>
                <a:latin typeface="Menlo"/>
              </a:rPr>
              <a:t>/</a:t>
            </a:r>
            <a:r>
              <a:rPr lang="en-US" sz="1400" dirty="0">
                <a:solidFill>
                  <a:srgbClr val="93C763"/>
                </a:solidFill>
                <a:latin typeface="Menlo"/>
              </a:rPr>
              <a:t>intent-filter</a:t>
            </a:r>
            <a:r>
              <a:rPr lang="en-US" sz="1400" dirty="0" smtClean="0">
                <a:solidFill>
                  <a:srgbClr val="E8E2B7"/>
                </a:solidFill>
                <a:latin typeface="Menlo"/>
              </a:rPr>
              <a:t>&gt;</a:t>
            </a:r>
          </a:p>
          <a:p>
            <a:r>
              <a:rPr lang="en-US" sz="1400" dirty="0" smtClean="0">
                <a:solidFill>
                  <a:srgbClr val="E8E2B7"/>
                </a:solidFill>
                <a:latin typeface="Menlo"/>
              </a:rPr>
              <a:t>	. . .</a:t>
            </a:r>
            <a:r>
              <a:rPr lang="en-US" sz="1400" dirty="0">
                <a:solidFill>
                  <a:srgbClr val="E8E2B7"/>
                </a:solidFill>
                <a:latin typeface="Menlo"/>
              </a:rPr>
              <a:t/>
            </a:r>
            <a:br>
              <a:rPr lang="en-US" sz="1400" dirty="0">
                <a:solidFill>
                  <a:srgbClr val="E8E2B7"/>
                </a:solidFill>
                <a:latin typeface="Menlo"/>
              </a:rPr>
            </a:br>
            <a:r>
              <a:rPr lang="en-US" sz="1400" dirty="0" smtClean="0">
                <a:solidFill>
                  <a:srgbClr val="E8E2B7"/>
                </a:solidFill>
                <a:latin typeface="Menlo"/>
              </a:rPr>
              <a:t>&lt;/activity&gt;</a:t>
            </a:r>
            <a:endParaRPr lang="en-US" sz="1400" dirty="0">
              <a:solidFill>
                <a:srgbClr val="E8E2B7"/>
              </a:solidFill>
              <a:latin typeface="Menlo"/>
            </a:endParaRPr>
          </a:p>
          <a:p>
            <a:endParaRPr lang="en-US" sz="1400" dirty="0" smtClean="0">
              <a:solidFill>
                <a:srgbClr val="E8E2B7"/>
              </a:solidFill>
              <a:latin typeface="Menlo"/>
            </a:endParaRPr>
          </a:p>
          <a:p>
            <a:endParaRPr lang="en-US" sz="1400" dirty="0">
              <a:solidFill>
                <a:srgbClr val="E8E2B7"/>
              </a:solidFill>
              <a:latin typeface="Menlo"/>
            </a:endParaRPr>
          </a:p>
          <a:p>
            <a:endParaRPr lang="en-US" sz="1400" dirty="0" smtClean="0">
              <a:solidFill>
                <a:srgbClr val="E8E2B7"/>
              </a:solidFill>
              <a:latin typeface="Menlo"/>
            </a:endParaRPr>
          </a:p>
          <a:p>
            <a:endParaRPr lang="en-US" sz="1400" dirty="0">
              <a:solidFill>
                <a:srgbClr val="E8E2B7"/>
              </a:solidFill>
              <a:latin typeface="Menlo"/>
            </a:endParaRPr>
          </a:p>
        </p:txBody>
      </p:sp>
      <p:sp>
        <p:nvSpPr>
          <p:cNvPr id="2" name="Title 1"/>
          <p:cNvSpPr>
            <a:spLocks noGrp="1"/>
          </p:cNvSpPr>
          <p:nvPr>
            <p:ph type="title"/>
          </p:nvPr>
        </p:nvSpPr>
        <p:spPr/>
        <p:txBody>
          <a:bodyPr/>
          <a:lstStyle/>
          <a:p>
            <a:r>
              <a:rPr lang="en-US" dirty="0" smtClean="0">
                <a:solidFill>
                  <a:srgbClr val="FFFFFF"/>
                </a:solidFill>
              </a:rPr>
              <a:t>Modify AndroidManifest.xml</a:t>
            </a:r>
            <a:endParaRPr lang="en-US" dirty="0">
              <a:solidFill>
                <a:srgbClr val="FFFFFF"/>
              </a:solidFill>
            </a:endParaRPr>
          </a:p>
        </p:txBody>
      </p:sp>
    </p:spTree>
    <p:extLst>
      <p:ext uri="{BB962C8B-B14F-4D97-AF65-F5344CB8AC3E}">
        <p14:creationId xmlns:p14="http://schemas.microsoft.com/office/powerpoint/2010/main" val="4016392257"/>
      </p:ext>
    </p:extLst>
  </p:cSld>
  <p:clrMapOvr>
    <a:masterClrMapping/>
  </p:clrMapOvr>
  <mc:AlternateContent xmlns:mc="http://schemas.openxmlformats.org/markup-compatibility/2006">
    <mc:Choice xmlns:p14="http://schemas.microsoft.com/office/powerpoint/2010/main" Requires="p14">
      <p:transition spd="med" p14:dur="600" advTm="30871">
        <p:fade/>
      </p:transition>
    </mc:Choice>
    <mc:Fallback>
      <p:transition xmlns:p14="http://schemas.microsoft.com/office/powerpoint/2010/main" spd="med" advTm="30871">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7"/>
        <p:cNvGrpSpPr/>
        <p:nvPr/>
      </p:nvGrpSpPr>
      <p:grpSpPr>
        <a:xfrm>
          <a:off x="0" y="0"/>
          <a:ext cx="0" cy="0"/>
          <a:chOff x="0" y="0"/>
          <a:chExt cx="0" cy="0"/>
        </a:xfrm>
      </p:grpSpPr>
      <p:sp>
        <p:nvSpPr>
          <p:cNvPr id="671" name="Shape 671"/>
          <p:cNvSpPr/>
          <p:nvPr/>
        </p:nvSpPr>
        <p:spPr>
          <a:xfrm>
            <a:off x="306552" y="1063229"/>
            <a:ext cx="8565931" cy="3929185"/>
          </a:xfrm>
          <a:prstGeom prst="roundRect">
            <a:avLst>
              <a:gd name="adj" fmla="val 1939"/>
            </a:avLst>
          </a:prstGeom>
          <a:noFill/>
          <a:ln>
            <a:noFill/>
          </a:ln>
        </p:spPr>
        <p:txBody>
          <a:bodyPr lIns="95250" tIns="95250" rIns="95250" bIns="95250" anchor="ctr" anchorCtr="0">
            <a:noAutofit/>
          </a:bodyPr>
          <a:lstStyle/>
          <a:p>
            <a:r>
              <a:rPr lang="en-US" sz="1400" dirty="0" smtClean="0">
                <a:solidFill>
                  <a:srgbClr val="93C763"/>
                </a:solidFill>
                <a:latin typeface="Menlo"/>
              </a:rPr>
              <a:t>public </a:t>
            </a:r>
            <a:r>
              <a:rPr lang="en-US" sz="1400" dirty="0">
                <a:solidFill>
                  <a:srgbClr val="93C763"/>
                </a:solidFill>
                <a:latin typeface="Menlo"/>
              </a:rPr>
              <a:t>void </a:t>
            </a:r>
            <a:r>
              <a:rPr lang="en-US" sz="1400" dirty="0">
                <a:solidFill>
                  <a:srgbClr val="678CB1"/>
                </a:solidFill>
                <a:latin typeface="Menlo"/>
              </a:rPr>
              <a:t>onDisplayAdded</a:t>
            </a:r>
            <a:r>
              <a:rPr lang="en-US" sz="1400" dirty="0">
                <a:solidFill>
                  <a:srgbClr val="E8E2B7"/>
                </a:solidFill>
                <a:latin typeface="Menlo"/>
              </a:rPr>
              <a:t>(</a:t>
            </a:r>
            <a:r>
              <a:rPr lang="en-US" sz="1400" dirty="0">
                <a:solidFill>
                  <a:srgbClr val="93C763"/>
                </a:solidFill>
                <a:latin typeface="Menlo"/>
              </a:rPr>
              <a:t>int </a:t>
            </a:r>
            <a:r>
              <a:rPr lang="en-US" sz="1400" dirty="0">
                <a:solidFill>
                  <a:srgbClr val="E0E2E4"/>
                </a:solidFill>
                <a:latin typeface="Menlo"/>
              </a:rPr>
              <a:t>i</a:t>
            </a:r>
            <a:r>
              <a:rPr lang="en-US" sz="1400" dirty="0">
                <a:solidFill>
                  <a:srgbClr val="E8E2B7"/>
                </a:solidFill>
                <a:latin typeface="Menlo"/>
              </a:rPr>
              <a:t>) </a:t>
            </a:r>
            <a:r>
              <a:rPr lang="en-US" sz="1400" dirty="0" smtClean="0">
                <a:solidFill>
                  <a:srgbClr val="E8E2B7"/>
                </a:solidFill>
                <a:latin typeface="Menlo"/>
              </a:rPr>
              <a:t>{</a:t>
            </a: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smtClean="0">
                <a:solidFill>
                  <a:srgbClr val="93C763"/>
                </a:solidFill>
                <a:latin typeface="Menlo"/>
              </a:rPr>
              <a:t>public </a:t>
            </a:r>
            <a:r>
              <a:rPr lang="en-US" sz="1400" dirty="0">
                <a:solidFill>
                  <a:srgbClr val="93C763"/>
                </a:solidFill>
                <a:latin typeface="Menlo"/>
              </a:rPr>
              <a:t>void </a:t>
            </a:r>
            <a:r>
              <a:rPr lang="en-US" sz="1400" dirty="0">
                <a:solidFill>
                  <a:srgbClr val="678CB1"/>
                </a:solidFill>
                <a:latin typeface="Menlo"/>
              </a:rPr>
              <a:t>onDisplayRemoved</a:t>
            </a:r>
            <a:r>
              <a:rPr lang="en-US" sz="1400" dirty="0">
                <a:solidFill>
                  <a:srgbClr val="E8E2B7"/>
                </a:solidFill>
                <a:latin typeface="Menlo"/>
              </a:rPr>
              <a:t>(</a:t>
            </a:r>
            <a:r>
              <a:rPr lang="en-US" sz="1400" dirty="0">
                <a:solidFill>
                  <a:srgbClr val="93C763"/>
                </a:solidFill>
                <a:latin typeface="Menlo"/>
              </a:rPr>
              <a:t>int </a:t>
            </a:r>
            <a:r>
              <a:rPr lang="en-US" sz="1400" dirty="0">
                <a:solidFill>
                  <a:srgbClr val="E0E2E4"/>
                </a:solidFill>
                <a:latin typeface="Menlo"/>
              </a:rPr>
              <a:t>i</a:t>
            </a:r>
            <a:r>
              <a:rPr lang="en-US" sz="1400" dirty="0">
                <a:solidFill>
                  <a:srgbClr val="E8E2B7"/>
                </a:solidFill>
                <a:latin typeface="Menlo"/>
              </a:rPr>
              <a:t>) </a:t>
            </a:r>
            <a:r>
              <a:rPr lang="en-US" sz="1400" dirty="0" smtClean="0">
                <a:solidFill>
                  <a:srgbClr val="E8E2B7"/>
                </a:solidFill>
                <a:latin typeface="Menlo"/>
              </a:rPr>
              <a:t>{</a:t>
            </a:r>
            <a:r>
              <a:rPr lang="en-US" sz="1400" dirty="0">
                <a:solidFill>
                  <a:srgbClr val="E8E2B7"/>
                </a:solidFill>
                <a:latin typeface="Menlo"/>
              </a:rPr>
              <a:t/>
            </a:r>
            <a:br>
              <a:rPr lang="en-US" sz="1400" dirty="0">
                <a:solidFill>
                  <a:srgbClr val="E8E2B7"/>
                </a:solidFill>
                <a:latin typeface="Menlo"/>
              </a:rPr>
            </a:b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r>
            <a:br>
              <a:rPr lang="en-US" sz="1400" dirty="0">
                <a:solidFill>
                  <a:srgbClr val="E8E2B7"/>
                </a:solidFill>
                <a:latin typeface="Menlo"/>
              </a:rPr>
            </a:br>
            <a:r>
              <a:rPr lang="en-US" sz="1400" dirty="0" smtClean="0">
                <a:solidFill>
                  <a:srgbClr val="93C763"/>
                </a:solidFill>
                <a:latin typeface="Menlo"/>
              </a:rPr>
              <a:t>public </a:t>
            </a:r>
            <a:r>
              <a:rPr lang="en-US" sz="1400" dirty="0">
                <a:solidFill>
                  <a:srgbClr val="93C763"/>
                </a:solidFill>
                <a:latin typeface="Menlo"/>
              </a:rPr>
              <a:t>void </a:t>
            </a:r>
            <a:r>
              <a:rPr lang="en-US" sz="1400" dirty="0">
                <a:solidFill>
                  <a:srgbClr val="678CB1"/>
                </a:solidFill>
                <a:latin typeface="Menlo"/>
              </a:rPr>
              <a:t>onDisplayChanged</a:t>
            </a:r>
            <a:r>
              <a:rPr lang="en-US" sz="1400" dirty="0">
                <a:solidFill>
                  <a:srgbClr val="E8E2B7"/>
                </a:solidFill>
                <a:latin typeface="Menlo"/>
              </a:rPr>
              <a:t>(</a:t>
            </a:r>
            <a:r>
              <a:rPr lang="en-US" sz="1400" dirty="0">
                <a:solidFill>
                  <a:srgbClr val="93C763"/>
                </a:solidFill>
                <a:latin typeface="Menlo"/>
              </a:rPr>
              <a:t>int </a:t>
            </a:r>
            <a:r>
              <a:rPr lang="en-US" sz="1400" dirty="0">
                <a:solidFill>
                  <a:srgbClr val="E0E2E4"/>
                </a:solidFill>
                <a:latin typeface="Menlo"/>
              </a:rPr>
              <a:t>displayId</a:t>
            </a:r>
            <a:r>
              <a:rPr lang="en-US" sz="1400" dirty="0">
                <a:solidFill>
                  <a:srgbClr val="E8E2B7"/>
                </a:solidFill>
                <a:latin typeface="Menlo"/>
              </a:rPr>
              <a:t>) {</a:t>
            </a:r>
            <a:br>
              <a:rPr lang="en-US" sz="1400" dirty="0">
                <a:solidFill>
                  <a:srgbClr val="E8E2B7"/>
                </a:solidFill>
                <a:latin typeface="Menlo"/>
              </a:rPr>
            </a:br>
            <a:r>
              <a:rPr lang="en-US" sz="1400" dirty="0">
                <a:solidFill>
                  <a:srgbClr val="E8E2B7"/>
                </a:solidFill>
                <a:latin typeface="Menlo"/>
              </a:rPr>
              <a:t>    </a:t>
            </a:r>
            <a:r>
              <a:rPr lang="en-US" sz="1400" dirty="0">
                <a:solidFill>
                  <a:srgbClr val="93C763"/>
                </a:solidFill>
                <a:latin typeface="Menlo"/>
              </a:rPr>
              <a:t>switch</a:t>
            </a:r>
            <a:r>
              <a:rPr lang="en-US" sz="1400" dirty="0">
                <a:solidFill>
                  <a:srgbClr val="E8E2B7"/>
                </a:solidFill>
                <a:latin typeface="Menlo"/>
              </a:rPr>
              <a:t>(</a:t>
            </a:r>
            <a:r>
              <a:rPr lang="en-US" sz="1400" dirty="0">
                <a:solidFill>
                  <a:srgbClr val="678CB1"/>
                </a:solidFill>
                <a:latin typeface="Menlo"/>
              </a:rPr>
              <a:t>displayManager</a:t>
            </a:r>
            <a:r>
              <a:rPr lang="en-US" sz="1400" dirty="0">
                <a:solidFill>
                  <a:srgbClr val="E8E2B7"/>
                </a:solidFill>
                <a:latin typeface="Menlo"/>
              </a:rPr>
              <a:t>.</a:t>
            </a:r>
            <a:r>
              <a:rPr lang="en-US" sz="1400" dirty="0">
                <a:solidFill>
                  <a:srgbClr val="E0E2E4"/>
                </a:solidFill>
                <a:latin typeface="Menlo"/>
              </a:rPr>
              <a:t>getDisplay</a:t>
            </a:r>
            <a:r>
              <a:rPr lang="en-US" sz="1400" dirty="0">
                <a:solidFill>
                  <a:srgbClr val="E8E2B7"/>
                </a:solidFill>
                <a:latin typeface="Menlo"/>
              </a:rPr>
              <a:t>(</a:t>
            </a:r>
            <a:r>
              <a:rPr lang="en-US" sz="1400" dirty="0">
                <a:solidFill>
                  <a:srgbClr val="E0E2E4"/>
                </a:solidFill>
                <a:latin typeface="Menlo"/>
              </a:rPr>
              <a:t>displayId</a:t>
            </a:r>
            <a:r>
              <a:rPr lang="en-US" sz="1400" dirty="0">
                <a:solidFill>
                  <a:srgbClr val="E8E2B7"/>
                </a:solidFill>
                <a:latin typeface="Menlo"/>
              </a:rPr>
              <a:t>).</a:t>
            </a:r>
            <a:r>
              <a:rPr lang="en-US" sz="1400" dirty="0">
                <a:solidFill>
                  <a:srgbClr val="E0E2E4"/>
                </a:solidFill>
                <a:latin typeface="Menlo"/>
              </a:rPr>
              <a:t>getState</a:t>
            </a:r>
            <a:r>
              <a:rPr lang="en-US" sz="1400" dirty="0">
                <a:solidFill>
                  <a:srgbClr val="E8E2B7"/>
                </a:solidFill>
                <a:latin typeface="Menlo"/>
              </a:rPr>
              <a:t>())</a:t>
            </a:r>
            <a:r>
              <a:rPr lang="en-US" sz="1400" dirty="0" smtClean="0">
                <a:solidFill>
                  <a:srgbClr val="E8E2B7"/>
                </a:solidFill>
                <a:latin typeface="Menlo"/>
              </a:rPr>
              <a:t>{</a:t>
            </a:r>
          </a:p>
          <a:p>
            <a:r>
              <a:rPr lang="en-US" sz="1400" dirty="0" smtClean="0">
                <a:solidFill>
                  <a:srgbClr val="E8E2B7"/>
                </a:solidFill>
                <a:latin typeface="Menlo"/>
              </a:rPr>
              <a:t>	    </a:t>
            </a:r>
            <a:r>
              <a:rPr lang="en-US" sz="1400" dirty="0" smtClean="0">
                <a:solidFill>
                  <a:srgbClr val="93C763"/>
                </a:solidFill>
                <a:latin typeface="Menlo"/>
              </a:rPr>
              <a:t>case </a:t>
            </a:r>
            <a:r>
              <a:rPr lang="en-US" sz="1400" dirty="0">
                <a:solidFill>
                  <a:srgbClr val="678CB1"/>
                </a:solidFill>
                <a:latin typeface="Menlo"/>
              </a:rPr>
              <a:t>Display</a:t>
            </a:r>
            <a:r>
              <a:rPr lang="en-US" sz="1400" dirty="0">
                <a:solidFill>
                  <a:srgbClr val="E8E2B7"/>
                </a:solidFill>
                <a:latin typeface="Menlo"/>
              </a:rPr>
              <a:t>.</a:t>
            </a:r>
            <a:r>
              <a:rPr lang="en-US" sz="1400" dirty="0">
                <a:solidFill>
                  <a:srgbClr val="678CB1"/>
                </a:solidFill>
                <a:latin typeface="Menlo"/>
              </a:rPr>
              <a:t>STATE_OFF</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smtClean="0">
                <a:solidFill>
                  <a:srgbClr val="E8E2B7"/>
                </a:solidFill>
                <a:latin typeface="Menlo"/>
              </a:rPr>
              <a:t>	    </a:t>
            </a:r>
            <a:r>
              <a:rPr lang="en-US" sz="1400" dirty="0" smtClean="0">
                <a:solidFill>
                  <a:srgbClr val="93C763"/>
                </a:solidFill>
                <a:latin typeface="Menlo"/>
              </a:rPr>
              <a:t>case </a:t>
            </a:r>
            <a:r>
              <a:rPr lang="en-US" sz="1400" dirty="0">
                <a:solidFill>
                  <a:srgbClr val="678CB1"/>
                </a:solidFill>
                <a:latin typeface="Menlo"/>
              </a:rPr>
              <a:t>Display</a:t>
            </a:r>
            <a:r>
              <a:rPr lang="en-US" sz="1400" dirty="0">
                <a:solidFill>
                  <a:srgbClr val="E8E2B7"/>
                </a:solidFill>
                <a:latin typeface="Menlo"/>
              </a:rPr>
              <a:t>.</a:t>
            </a:r>
            <a:r>
              <a:rPr lang="en-US" sz="1400" dirty="0">
                <a:solidFill>
                  <a:srgbClr val="678CB1"/>
                </a:solidFill>
                <a:latin typeface="Menlo"/>
              </a:rPr>
              <a:t>STATE_DOZING</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E0E2E4"/>
                </a:solidFill>
                <a:latin typeface="Menlo"/>
              </a:rPr>
              <a:t>updateEveryMinute</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93C763"/>
                </a:solidFill>
                <a:latin typeface="Menlo"/>
              </a:rPr>
              <a:t>break</a:t>
            </a:r>
            <a:r>
              <a:rPr lang="en-US" sz="1400" dirty="0">
                <a:solidFill>
                  <a:srgbClr val="E8E2B7"/>
                </a:solidFill>
                <a:latin typeface="Menlo"/>
              </a:rPr>
              <a:t>;</a:t>
            </a:r>
            <a:br>
              <a:rPr lang="en-US" sz="1400" dirty="0">
                <a:solidFill>
                  <a:srgbClr val="E8E2B7"/>
                </a:solidFill>
                <a:latin typeface="Menlo"/>
              </a:rPr>
            </a:br>
            <a:r>
              <a:rPr lang="en-US" sz="1400" dirty="0" smtClean="0">
                <a:solidFill>
                  <a:srgbClr val="E8E2B7"/>
                </a:solidFill>
                <a:latin typeface="Menlo"/>
              </a:rPr>
              <a:t>        </a:t>
            </a:r>
            <a:r>
              <a:rPr lang="en-US" sz="1400" dirty="0">
                <a:solidFill>
                  <a:srgbClr val="93C763"/>
                </a:solidFill>
                <a:latin typeface="Menlo"/>
              </a:rPr>
              <a:t>default</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E0E2E4"/>
                </a:solidFill>
                <a:latin typeface="Menlo"/>
              </a:rPr>
              <a:t>updateEverySecond</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r>
              <a:rPr lang="en-US" sz="1400" dirty="0">
                <a:solidFill>
                  <a:srgbClr val="93C763"/>
                </a:solidFill>
                <a:latin typeface="Menlo"/>
              </a:rPr>
              <a:t>break</a:t>
            </a:r>
            <a:r>
              <a:rPr lang="en-US" sz="1400" dirty="0">
                <a:solidFill>
                  <a:srgbClr val="E8E2B7"/>
                </a:solidFill>
                <a:latin typeface="Menlo"/>
              </a:rPr>
              <a:t>;</a:t>
            </a:r>
            <a:br>
              <a:rPr lang="en-US" sz="1400" dirty="0">
                <a:solidFill>
                  <a:srgbClr val="E8E2B7"/>
                </a:solidFill>
                <a:latin typeface="Menlo"/>
              </a:rPr>
            </a:br>
            <a:r>
              <a:rPr lang="en-US" sz="1400" dirty="0">
                <a:solidFill>
                  <a:srgbClr val="E8E2B7"/>
                </a:solidFill>
                <a:latin typeface="Menlo"/>
              </a:rPr>
              <a:t>    }</a:t>
            </a:r>
            <a:br>
              <a:rPr lang="en-US" sz="1400" dirty="0">
                <a:solidFill>
                  <a:srgbClr val="E8E2B7"/>
                </a:solidFill>
                <a:latin typeface="Menlo"/>
              </a:rPr>
            </a:br>
            <a:r>
              <a:rPr lang="en-US" sz="1400" dirty="0">
                <a:solidFill>
                  <a:srgbClr val="E8E2B7"/>
                </a:solidFill>
                <a:latin typeface="Menlo"/>
              </a:rPr>
              <a:t>}</a:t>
            </a:r>
          </a:p>
        </p:txBody>
      </p:sp>
      <p:sp>
        <p:nvSpPr>
          <p:cNvPr id="2" name="Title 1"/>
          <p:cNvSpPr>
            <a:spLocks noGrp="1"/>
          </p:cNvSpPr>
          <p:nvPr>
            <p:ph type="title"/>
          </p:nvPr>
        </p:nvSpPr>
        <p:spPr/>
        <p:txBody>
          <a:bodyPr/>
          <a:lstStyle/>
          <a:p>
            <a:r>
              <a:rPr lang="en-US" dirty="0" smtClean="0">
                <a:solidFill>
                  <a:srgbClr val="FFFFFF"/>
                </a:solidFill>
              </a:rPr>
              <a:t>DisplayListener Events</a:t>
            </a:r>
            <a:endParaRPr lang="en-US" dirty="0">
              <a:solidFill>
                <a:srgbClr val="FFFFFF"/>
              </a:solidFill>
            </a:endParaRPr>
          </a:p>
        </p:txBody>
      </p:sp>
    </p:spTree>
    <p:extLst>
      <p:ext uri="{BB962C8B-B14F-4D97-AF65-F5344CB8AC3E}">
        <p14:creationId xmlns:p14="http://schemas.microsoft.com/office/powerpoint/2010/main" val="2607853337"/>
      </p:ext>
    </p:extLst>
  </p:cSld>
  <p:clrMapOvr>
    <a:masterClrMapping/>
  </p:clrMapOvr>
  <mc:AlternateContent xmlns:mc="http://schemas.openxmlformats.org/markup-compatibility/2006">
    <mc:Choice xmlns:p14="http://schemas.microsoft.com/office/powerpoint/2010/main" Requires="p14">
      <p:transition spd="med" p14:dur="600" advTm="33376">
        <p:fade/>
      </p:transition>
    </mc:Choice>
    <mc:Fallback>
      <p:transition xmlns:p14="http://schemas.microsoft.com/office/powerpoint/2010/main" spd="med" advTm="33376">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7"/>
        <p:cNvGrpSpPr/>
        <p:nvPr/>
      </p:nvGrpSpPr>
      <p:grpSpPr>
        <a:xfrm>
          <a:off x="0" y="0"/>
          <a:ext cx="0" cy="0"/>
          <a:chOff x="0" y="0"/>
          <a:chExt cx="0" cy="0"/>
        </a:xfrm>
      </p:grpSpPr>
      <p:sp>
        <p:nvSpPr>
          <p:cNvPr id="671" name="Shape 671"/>
          <p:cNvSpPr/>
          <p:nvPr/>
        </p:nvSpPr>
        <p:spPr>
          <a:xfrm>
            <a:off x="306552" y="1063229"/>
            <a:ext cx="8565931" cy="3625601"/>
          </a:xfrm>
          <a:prstGeom prst="roundRect">
            <a:avLst>
              <a:gd name="adj" fmla="val 1939"/>
            </a:avLst>
          </a:prstGeom>
          <a:noFill/>
          <a:ln>
            <a:noFill/>
          </a:ln>
        </p:spPr>
        <p:txBody>
          <a:bodyPr lIns="95250" tIns="95250" rIns="95250" bIns="95250" anchor="ctr" anchorCtr="0">
            <a:noAutofit/>
          </a:bodyPr>
          <a:lstStyle/>
          <a:p>
            <a:r>
              <a:rPr lang="en-US" dirty="0">
                <a:solidFill>
                  <a:srgbClr val="93C763"/>
                </a:solidFill>
                <a:latin typeface="Menlo"/>
              </a:rPr>
              <a:t>private void </a:t>
            </a:r>
            <a:r>
              <a:rPr lang="en-US" dirty="0">
                <a:solidFill>
                  <a:srgbClr val="678CB1"/>
                </a:solidFill>
                <a:latin typeface="Menlo"/>
              </a:rPr>
              <a:t>updateEverySecond</a:t>
            </a:r>
            <a:r>
              <a:rPr lang="en-US" dirty="0">
                <a:solidFill>
                  <a:srgbClr val="E8E2B7"/>
                </a:solidFill>
                <a:latin typeface="Menlo"/>
              </a:rPr>
              <a:t>() </a:t>
            </a:r>
            <a:r>
              <a:rPr lang="en-US" dirty="0" smtClean="0">
                <a:solidFill>
                  <a:srgbClr val="E8E2B7"/>
                </a:solidFill>
                <a:latin typeface="Menlo"/>
              </a:rPr>
              <a:t>{</a:t>
            </a:r>
          </a:p>
          <a:p>
            <a:r>
              <a:rPr lang="en-US" dirty="0" smtClean="0">
                <a:solidFill>
                  <a:srgbClr val="E8E2B7"/>
                </a:solidFill>
                <a:latin typeface="Menlo"/>
              </a:rPr>
              <a:t>    . . .</a:t>
            </a:r>
            <a:r>
              <a:rPr lang="en-US" dirty="0">
                <a:solidFill>
                  <a:srgbClr val="E8E2B7"/>
                </a:solidFill>
                <a:latin typeface="Menlo"/>
              </a:rPr>
              <a:t/>
            </a:r>
            <a:br>
              <a:rPr lang="en-US" dirty="0">
                <a:solidFill>
                  <a:srgbClr val="E8E2B7"/>
                </a:solidFill>
                <a:latin typeface="Menlo"/>
              </a:rPr>
            </a:br>
            <a:r>
              <a:rPr lang="en-US" dirty="0" smtClean="0">
                <a:solidFill>
                  <a:srgbClr val="E8E2B7"/>
                </a:solidFill>
                <a:latin typeface="Menlo"/>
              </a:rPr>
              <a:t>    </a:t>
            </a:r>
            <a:r>
              <a:rPr lang="en-US" dirty="0">
                <a:solidFill>
                  <a:srgbClr val="678CB1"/>
                </a:solidFill>
                <a:latin typeface="Menlo"/>
              </a:rPr>
              <a:t>scheduledFuture </a:t>
            </a:r>
            <a:r>
              <a:rPr lang="en-US" dirty="0">
                <a:solidFill>
                  <a:srgbClr val="E8E2B7"/>
                </a:solidFill>
                <a:latin typeface="Menlo"/>
              </a:rPr>
              <a:t>= </a:t>
            </a:r>
            <a:r>
              <a:rPr lang="en-US" dirty="0">
                <a:solidFill>
                  <a:srgbClr val="678CB1"/>
                </a:solidFill>
                <a:latin typeface="Menlo"/>
              </a:rPr>
              <a:t>scheduleTaskExecutor</a:t>
            </a:r>
            <a:r>
              <a:rPr lang="en-US" dirty="0">
                <a:solidFill>
                  <a:srgbClr val="E8E2B7"/>
                </a:solidFill>
                <a:latin typeface="Menlo"/>
              </a:rPr>
              <a:t>.</a:t>
            </a:r>
            <a:r>
              <a:rPr lang="en-US" dirty="0">
                <a:solidFill>
                  <a:srgbClr val="E0E2E4"/>
                </a:solidFill>
                <a:latin typeface="Menlo"/>
              </a:rPr>
              <a:t>scheduleAtFixedRate</a:t>
            </a:r>
            <a:r>
              <a:rPr lang="en-US" dirty="0">
                <a:solidFill>
                  <a:srgbClr val="E8E2B7"/>
                </a:solidFill>
                <a:latin typeface="Menlo"/>
              </a:rPr>
              <a:t>(</a:t>
            </a:r>
            <a:r>
              <a:rPr lang="en-US" dirty="0">
                <a:solidFill>
                  <a:srgbClr val="93C763"/>
                </a:solidFill>
                <a:latin typeface="Menlo"/>
              </a:rPr>
              <a:t>new </a:t>
            </a:r>
            <a:r>
              <a:rPr lang="en-US" dirty="0">
                <a:solidFill>
                  <a:srgbClr val="678CB1"/>
                </a:solidFill>
                <a:latin typeface="Menlo"/>
              </a:rPr>
              <a:t>Runnable</a:t>
            </a:r>
            <a:r>
              <a:rPr lang="en-US" dirty="0">
                <a:solidFill>
                  <a:srgbClr val="E8E2B7"/>
                </a:solidFill>
                <a:latin typeface="Menlo"/>
              </a:rPr>
              <a:t>() {</a:t>
            </a:r>
            <a:br>
              <a:rPr lang="en-US" dirty="0">
                <a:solidFill>
                  <a:srgbClr val="E8E2B7"/>
                </a:solidFill>
                <a:latin typeface="Menlo"/>
              </a:rPr>
            </a:br>
            <a:r>
              <a:rPr lang="en-US" dirty="0">
                <a:solidFill>
                  <a:srgbClr val="E8E2B7"/>
                </a:solidFill>
                <a:latin typeface="Menlo"/>
              </a:rPr>
              <a:t/>
            </a:r>
            <a:br>
              <a:rPr lang="en-US" dirty="0">
                <a:solidFill>
                  <a:srgbClr val="E8E2B7"/>
                </a:solidFill>
                <a:latin typeface="Menlo"/>
              </a:rPr>
            </a:br>
            <a:r>
              <a:rPr lang="en-US" dirty="0">
                <a:solidFill>
                  <a:srgbClr val="E8E2B7"/>
                </a:solidFill>
                <a:latin typeface="Menlo"/>
              </a:rPr>
              <a:t>        </a:t>
            </a:r>
            <a:r>
              <a:rPr lang="en-US" dirty="0">
                <a:solidFill>
                  <a:srgbClr val="93C763"/>
                </a:solidFill>
                <a:latin typeface="Menlo"/>
              </a:rPr>
              <a:t>public void </a:t>
            </a:r>
            <a:r>
              <a:rPr lang="en-US" dirty="0">
                <a:solidFill>
                  <a:srgbClr val="678CB1"/>
                </a:solidFill>
                <a:latin typeface="Menlo"/>
              </a:rPr>
              <a:t>run</a:t>
            </a:r>
            <a:r>
              <a:rPr lang="en-US" dirty="0">
                <a:solidFill>
                  <a:srgbClr val="E8E2B7"/>
                </a:solidFill>
                <a:latin typeface="Menlo"/>
              </a:rPr>
              <a:t>() {</a:t>
            </a:r>
            <a:br>
              <a:rPr lang="en-US" dirty="0">
                <a:solidFill>
                  <a:srgbClr val="E8E2B7"/>
                </a:solidFill>
                <a:latin typeface="Menlo"/>
              </a:rPr>
            </a:br>
            <a:r>
              <a:rPr lang="en-US" dirty="0" smtClean="0">
                <a:solidFill>
                  <a:srgbClr val="E8E2B7"/>
                </a:solidFill>
                <a:latin typeface="Menlo"/>
              </a:rPr>
              <a:t>			updateClockView();            </a:t>
            </a:r>
            <a:r>
              <a:rPr lang="en-US" dirty="0">
                <a:solidFill>
                  <a:srgbClr val="E8E2B7"/>
                </a:solidFill>
                <a:latin typeface="Menlo"/>
              </a:rPr>
              <a:t/>
            </a:r>
            <a:br>
              <a:rPr lang="en-US" dirty="0">
                <a:solidFill>
                  <a:srgbClr val="E8E2B7"/>
                </a:solidFill>
                <a:latin typeface="Menlo"/>
              </a:rPr>
            </a:br>
            <a:r>
              <a:rPr lang="en-US" dirty="0">
                <a:solidFill>
                  <a:srgbClr val="E8E2B7"/>
                </a:solidFill>
                <a:latin typeface="Menlo"/>
              </a:rPr>
              <a:t>        }</a:t>
            </a:r>
            <a:br>
              <a:rPr lang="en-US" dirty="0">
                <a:solidFill>
                  <a:srgbClr val="E8E2B7"/>
                </a:solidFill>
                <a:latin typeface="Menlo"/>
              </a:rPr>
            </a:br>
            <a:r>
              <a:rPr lang="en-US" dirty="0">
                <a:solidFill>
                  <a:srgbClr val="E8E2B7"/>
                </a:solidFill>
                <a:latin typeface="Menlo"/>
              </a:rPr>
              <a:t>    }, </a:t>
            </a:r>
            <a:r>
              <a:rPr lang="en-US" dirty="0">
                <a:solidFill>
                  <a:srgbClr val="FFCD22"/>
                </a:solidFill>
                <a:latin typeface="Menlo"/>
              </a:rPr>
              <a:t>0</a:t>
            </a:r>
            <a:r>
              <a:rPr lang="en-US" dirty="0">
                <a:solidFill>
                  <a:srgbClr val="E8E2B7"/>
                </a:solidFill>
                <a:latin typeface="Menlo"/>
              </a:rPr>
              <a:t>, </a:t>
            </a:r>
            <a:r>
              <a:rPr lang="en-US" dirty="0">
                <a:solidFill>
                  <a:srgbClr val="FFCD22"/>
                </a:solidFill>
                <a:latin typeface="Menlo"/>
              </a:rPr>
              <a:t>1</a:t>
            </a:r>
            <a:r>
              <a:rPr lang="en-US" dirty="0">
                <a:solidFill>
                  <a:srgbClr val="E8E2B7"/>
                </a:solidFill>
                <a:latin typeface="Menlo"/>
              </a:rPr>
              <a:t>, </a:t>
            </a:r>
            <a:r>
              <a:rPr lang="en-US" dirty="0">
                <a:solidFill>
                  <a:srgbClr val="678CB1"/>
                </a:solidFill>
                <a:latin typeface="Menlo"/>
              </a:rPr>
              <a:t>TimeUnit</a:t>
            </a:r>
            <a:r>
              <a:rPr lang="en-US" dirty="0">
                <a:solidFill>
                  <a:srgbClr val="E8E2B7"/>
                </a:solidFill>
                <a:latin typeface="Menlo"/>
              </a:rPr>
              <a:t>.</a:t>
            </a:r>
            <a:r>
              <a:rPr lang="en-US" dirty="0">
                <a:solidFill>
                  <a:srgbClr val="678CB1"/>
                </a:solidFill>
                <a:latin typeface="Menlo"/>
              </a:rPr>
              <a:t>SECONDS</a:t>
            </a:r>
            <a:r>
              <a:rPr lang="en-US" dirty="0">
                <a:solidFill>
                  <a:srgbClr val="E8E2B7"/>
                </a:solidFill>
                <a:latin typeface="Menlo"/>
              </a:rPr>
              <a:t>);</a:t>
            </a:r>
            <a:br>
              <a:rPr lang="en-US" dirty="0">
                <a:solidFill>
                  <a:srgbClr val="E8E2B7"/>
                </a:solidFill>
                <a:latin typeface="Menlo"/>
              </a:rPr>
            </a:br>
            <a:r>
              <a:rPr lang="en-US" dirty="0">
                <a:solidFill>
                  <a:srgbClr val="E8E2B7"/>
                </a:solidFill>
                <a:latin typeface="Menlo"/>
              </a:rPr>
              <a:t>}</a:t>
            </a:r>
          </a:p>
          <a:p>
            <a:endParaRPr lang="en-US" dirty="0">
              <a:solidFill>
                <a:srgbClr val="E8E2B7"/>
              </a:solidFill>
              <a:latin typeface="Menlo"/>
            </a:endParaRPr>
          </a:p>
        </p:txBody>
      </p:sp>
      <p:sp>
        <p:nvSpPr>
          <p:cNvPr id="2" name="Title 1"/>
          <p:cNvSpPr>
            <a:spLocks noGrp="1"/>
          </p:cNvSpPr>
          <p:nvPr>
            <p:ph type="title"/>
          </p:nvPr>
        </p:nvSpPr>
        <p:spPr/>
        <p:txBody>
          <a:bodyPr/>
          <a:lstStyle/>
          <a:p>
            <a:r>
              <a:rPr lang="en-US" dirty="0" smtClean="0">
                <a:solidFill>
                  <a:srgbClr val="FFFFFF"/>
                </a:solidFill>
              </a:rPr>
              <a:t>Per-second updates</a:t>
            </a:r>
            <a:endParaRPr lang="en-US" dirty="0">
              <a:solidFill>
                <a:srgbClr val="FFFFFF"/>
              </a:solidFill>
            </a:endParaRPr>
          </a:p>
        </p:txBody>
      </p:sp>
    </p:spTree>
    <p:extLst>
      <p:ext uri="{BB962C8B-B14F-4D97-AF65-F5344CB8AC3E}">
        <p14:creationId xmlns:p14="http://schemas.microsoft.com/office/powerpoint/2010/main" val="1180336202"/>
      </p:ext>
    </p:extLst>
  </p:cSld>
  <p:clrMapOvr>
    <a:masterClrMapping/>
  </p:clrMapOvr>
  <mc:AlternateContent xmlns:mc="http://schemas.openxmlformats.org/markup-compatibility/2006">
    <mc:Choice xmlns:p14="http://schemas.microsoft.com/office/powerpoint/2010/main" Requires="p14">
      <p:transition spd="med" p14:dur="600" advTm="38537">
        <p:fade/>
      </p:transition>
    </mc:Choice>
    <mc:Fallback>
      <p:transition xmlns:p14="http://schemas.microsoft.com/office/powerpoint/2010/main" spd="med" advTm="38537">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667"/>
        <p:cNvGrpSpPr/>
        <p:nvPr/>
      </p:nvGrpSpPr>
      <p:grpSpPr>
        <a:xfrm>
          <a:off x="0" y="0"/>
          <a:ext cx="0" cy="0"/>
          <a:chOff x="0" y="0"/>
          <a:chExt cx="0" cy="0"/>
        </a:xfrm>
      </p:grpSpPr>
      <p:sp>
        <p:nvSpPr>
          <p:cNvPr id="671" name="Shape 671"/>
          <p:cNvSpPr/>
          <p:nvPr/>
        </p:nvSpPr>
        <p:spPr>
          <a:xfrm>
            <a:off x="306552" y="1063229"/>
            <a:ext cx="8565931" cy="3625601"/>
          </a:xfrm>
          <a:prstGeom prst="roundRect">
            <a:avLst>
              <a:gd name="adj" fmla="val 1939"/>
            </a:avLst>
          </a:prstGeom>
          <a:noFill/>
          <a:ln>
            <a:noFill/>
          </a:ln>
        </p:spPr>
        <p:txBody>
          <a:bodyPr lIns="95250" tIns="95250" rIns="95250" bIns="95250" anchor="ctr" anchorCtr="0">
            <a:noAutofit/>
          </a:bodyPr>
          <a:lstStyle/>
          <a:p>
            <a:r>
              <a:rPr lang="en-US" sz="2000" dirty="0">
                <a:solidFill>
                  <a:srgbClr val="93C763"/>
                </a:solidFill>
                <a:latin typeface="Menlo"/>
              </a:rPr>
              <a:t>private void </a:t>
            </a:r>
            <a:r>
              <a:rPr lang="en-US" sz="2000" dirty="0">
                <a:solidFill>
                  <a:srgbClr val="678CB1"/>
                </a:solidFill>
                <a:latin typeface="Menlo"/>
              </a:rPr>
              <a:t>updateEveryMinute</a:t>
            </a:r>
            <a:r>
              <a:rPr lang="en-US" sz="2000" dirty="0">
                <a:solidFill>
                  <a:srgbClr val="E8E2B7"/>
                </a:solidFill>
                <a:latin typeface="Menlo"/>
              </a:rPr>
              <a:t>() {</a:t>
            </a:r>
            <a:br>
              <a:rPr lang="en-US" sz="2000" dirty="0">
                <a:solidFill>
                  <a:srgbClr val="E8E2B7"/>
                </a:solidFill>
                <a:latin typeface="Menlo"/>
              </a:rPr>
            </a:br>
            <a:r>
              <a:rPr lang="en-US" sz="2000" dirty="0">
                <a:solidFill>
                  <a:srgbClr val="E8E2B7"/>
                </a:solidFill>
                <a:latin typeface="Menlo"/>
              </a:rPr>
              <a:t>    </a:t>
            </a:r>
            <a:r>
              <a:rPr lang="en-US" sz="2000" dirty="0">
                <a:solidFill>
                  <a:srgbClr val="93C763"/>
                </a:solidFill>
                <a:latin typeface="Menlo"/>
              </a:rPr>
              <a:t>if </a:t>
            </a:r>
            <a:r>
              <a:rPr lang="en-US" sz="2000" dirty="0">
                <a:solidFill>
                  <a:srgbClr val="E8E2B7"/>
                </a:solidFill>
                <a:latin typeface="Menlo"/>
              </a:rPr>
              <a:t>(</a:t>
            </a:r>
            <a:r>
              <a:rPr lang="en-US" sz="2000" dirty="0">
                <a:solidFill>
                  <a:srgbClr val="678CB1"/>
                </a:solidFill>
                <a:latin typeface="Menlo"/>
              </a:rPr>
              <a:t>scheduledFuture </a:t>
            </a:r>
            <a:r>
              <a:rPr lang="en-US" sz="2000" dirty="0">
                <a:solidFill>
                  <a:srgbClr val="E8E2B7"/>
                </a:solidFill>
                <a:latin typeface="Menlo"/>
              </a:rPr>
              <a:t>!= </a:t>
            </a:r>
            <a:r>
              <a:rPr lang="en-US" sz="2000" dirty="0">
                <a:solidFill>
                  <a:srgbClr val="93C763"/>
                </a:solidFill>
                <a:latin typeface="Menlo"/>
              </a:rPr>
              <a:t>null</a:t>
            </a:r>
            <a:r>
              <a:rPr lang="en-US" sz="2000" dirty="0">
                <a:solidFill>
                  <a:srgbClr val="E8E2B7"/>
                </a:solidFill>
                <a:latin typeface="Menlo"/>
              </a:rPr>
              <a:t>) {</a:t>
            </a:r>
            <a:br>
              <a:rPr lang="en-US" sz="2000" dirty="0">
                <a:solidFill>
                  <a:srgbClr val="E8E2B7"/>
                </a:solidFill>
                <a:latin typeface="Menlo"/>
              </a:rPr>
            </a:br>
            <a:r>
              <a:rPr lang="en-US" sz="2000" dirty="0">
                <a:solidFill>
                  <a:srgbClr val="E8E2B7"/>
                </a:solidFill>
                <a:latin typeface="Menlo"/>
              </a:rPr>
              <a:t>        </a:t>
            </a:r>
            <a:r>
              <a:rPr lang="en-US" sz="2000" dirty="0">
                <a:solidFill>
                  <a:srgbClr val="678CB1"/>
                </a:solidFill>
                <a:latin typeface="Menlo"/>
              </a:rPr>
              <a:t>scheduledFuture</a:t>
            </a:r>
            <a:r>
              <a:rPr lang="en-US" sz="2000" dirty="0">
                <a:solidFill>
                  <a:srgbClr val="E8E2B7"/>
                </a:solidFill>
                <a:latin typeface="Menlo"/>
              </a:rPr>
              <a:t>.</a:t>
            </a:r>
            <a:r>
              <a:rPr lang="en-US" sz="2000" dirty="0">
                <a:solidFill>
                  <a:srgbClr val="E0E2E4"/>
                </a:solidFill>
                <a:latin typeface="Menlo"/>
              </a:rPr>
              <a:t>cancel</a:t>
            </a:r>
            <a:r>
              <a:rPr lang="en-US" sz="2000" dirty="0">
                <a:solidFill>
                  <a:srgbClr val="E8E2B7"/>
                </a:solidFill>
                <a:latin typeface="Menlo"/>
              </a:rPr>
              <a:t>(</a:t>
            </a:r>
            <a:r>
              <a:rPr lang="en-US" sz="2000" dirty="0">
                <a:solidFill>
                  <a:srgbClr val="93C763"/>
                </a:solidFill>
                <a:latin typeface="Menlo"/>
              </a:rPr>
              <a:t>true</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br>
              <a:rPr lang="en-US" sz="2000" dirty="0">
                <a:solidFill>
                  <a:srgbClr val="E8E2B7"/>
                </a:solidFill>
                <a:latin typeface="Menlo"/>
              </a:rPr>
            </a:br>
            <a:r>
              <a:rPr lang="en-US" sz="2000" dirty="0">
                <a:solidFill>
                  <a:srgbClr val="E8E2B7"/>
                </a:solidFill>
                <a:latin typeface="Menlo"/>
              </a:rPr>
              <a:t/>
            </a:r>
            <a:br>
              <a:rPr lang="en-US" sz="2000" dirty="0">
                <a:solidFill>
                  <a:srgbClr val="E8E2B7"/>
                </a:solidFill>
                <a:latin typeface="Menlo"/>
              </a:rPr>
            </a:br>
            <a:r>
              <a:rPr lang="en-US" sz="2000" dirty="0">
                <a:solidFill>
                  <a:srgbClr val="E8E2B7"/>
                </a:solidFill>
                <a:latin typeface="Menlo"/>
              </a:rPr>
              <a:t>    </a:t>
            </a:r>
            <a:r>
              <a:rPr lang="en-US" sz="2000" dirty="0">
                <a:solidFill>
                  <a:srgbClr val="678CB1"/>
                </a:solidFill>
                <a:latin typeface="Menlo"/>
              </a:rPr>
              <a:t>ClockManager</a:t>
            </a:r>
            <a:r>
              <a:rPr lang="en-US" sz="2000" dirty="0">
                <a:solidFill>
                  <a:srgbClr val="E8E2B7"/>
                </a:solidFill>
                <a:latin typeface="Menlo"/>
              </a:rPr>
              <a:t>.</a:t>
            </a:r>
            <a:r>
              <a:rPr lang="en-US" sz="2000" dirty="0">
                <a:solidFill>
                  <a:srgbClr val="E0E2E4"/>
                </a:solidFill>
                <a:latin typeface="Menlo"/>
              </a:rPr>
              <a:t>getInstance</a:t>
            </a:r>
            <a:r>
              <a:rPr lang="en-US" sz="2000" dirty="0">
                <a:solidFill>
                  <a:srgbClr val="E8E2B7"/>
                </a:solidFill>
                <a:latin typeface="Menlo"/>
              </a:rPr>
              <a:t>().</a:t>
            </a:r>
            <a:r>
              <a:rPr lang="en-US" sz="2000" dirty="0">
                <a:solidFill>
                  <a:srgbClr val="E0E2E4"/>
                </a:solidFill>
                <a:latin typeface="Menlo"/>
              </a:rPr>
              <a:t>setAmbientMode</a:t>
            </a:r>
            <a:r>
              <a:rPr lang="en-US" sz="2000" dirty="0">
                <a:solidFill>
                  <a:srgbClr val="E8E2B7"/>
                </a:solidFill>
                <a:latin typeface="Menlo"/>
              </a:rPr>
              <a:t>(</a:t>
            </a:r>
            <a:r>
              <a:rPr lang="en-US" sz="2000" dirty="0">
                <a:solidFill>
                  <a:srgbClr val="93C763"/>
                </a:solidFill>
                <a:latin typeface="Menlo"/>
              </a:rPr>
              <a:t>true</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a:t>
            </a:r>
          </a:p>
        </p:txBody>
      </p:sp>
      <p:sp>
        <p:nvSpPr>
          <p:cNvPr id="2" name="Title 1"/>
          <p:cNvSpPr>
            <a:spLocks noGrp="1"/>
          </p:cNvSpPr>
          <p:nvPr>
            <p:ph type="title"/>
          </p:nvPr>
        </p:nvSpPr>
        <p:spPr/>
        <p:txBody>
          <a:bodyPr/>
          <a:lstStyle/>
          <a:p>
            <a:r>
              <a:rPr lang="en-US" dirty="0" smtClean="0">
                <a:solidFill>
                  <a:srgbClr val="FFFFFF"/>
                </a:solidFill>
              </a:rPr>
              <a:t>Per-minute updates</a:t>
            </a:r>
            <a:endParaRPr lang="en-US" dirty="0">
              <a:solidFill>
                <a:srgbClr val="FFFFFF"/>
              </a:solidFill>
            </a:endParaRPr>
          </a:p>
        </p:txBody>
      </p:sp>
    </p:spTree>
    <p:extLst>
      <p:ext uri="{BB962C8B-B14F-4D97-AF65-F5344CB8AC3E}">
        <p14:creationId xmlns:p14="http://schemas.microsoft.com/office/powerpoint/2010/main" val="2240707033"/>
      </p:ext>
    </p:extLst>
  </p:cSld>
  <p:clrMapOvr>
    <a:masterClrMapping/>
  </p:clrMapOvr>
  <mc:AlternateContent xmlns:mc="http://schemas.openxmlformats.org/markup-compatibility/2006">
    <mc:Choice xmlns:p14="http://schemas.microsoft.com/office/powerpoint/2010/main" Requires="p14">
      <p:transition spd="med" p14:dur="600" advTm="86830">
        <p:fade/>
      </p:transition>
    </mc:Choice>
    <mc:Fallback>
      <p:transition xmlns:p14="http://schemas.microsoft.com/office/powerpoint/2010/main" spd="med" advTm="86830">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rotWithShape="1">
          <a:blip r:embed="rId3">
            <a:alphaModFix/>
          </a:blip>
          <a:srcRect/>
          <a:stretch/>
        </p:blipFill>
        <p:spPr>
          <a:xfrm>
            <a:off x="4698969" y="473708"/>
            <a:ext cx="3810000" cy="3810000"/>
          </a:xfrm>
          <a:prstGeom prst="rect">
            <a:avLst/>
          </a:prstGeom>
          <a:noFill/>
          <a:ln>
            <a:noFill/>
          </a:ln>
        </p:spPr>
      </p:pic>
      <p:pic>
        <p:nvPicPr>
          <p:cNvPr id="63" name="Shape 63"/>
          <p:cNvPicPr preferRelativeResize="0"/>
          <p:nvPr/>
        </p:nvPicPr>
        <p:blipFill rotWithShape="1">
          <a:blip r:embed="rId4">
            <a:alphaModFix/>
          </a:blip>
          <a:srcRect/>
          <a:stretch/>
        </p:blipFill>
        <p:spPr>
          <a:xfrm>
            <a:off x="790463" y="550990"/>
            <a:ext cx="3810000" cy="3810000"/>
          </a:xfrm>
          <a:prstGeom prst="rect">
            <a:avLst/>
          </a:prstGeom>
          <a:noFill/>
          <a:ln>
            <a:noFill/>
          </a:ln>
        </p:spPr>
      </p:pic>
    </p:spTree>
    <p:extLst>
      <p:ext uri="{BB962C8B-B14F-4D97-AF65-F5344CB8AC3E}">
        <p14:creationId xmlns:p14="http://schemas.microsoft.com/office/powerpoint/2010/main" val="4109054058"/>
      </p:ext>
    </p:extLst>
  </p:cSld>
  <p:clrMapOvr>
    <a:masterClrMapping/>
  </p:clrMapOvr>
  <mc:AlternateContent xmlns:mc="http://schemas.openxmlformats.org/markup-compatibility/2006">
    <mc:Choice xmlns:p14="http://schemas.microsoft.com/office/powerpoint/2010/main" Requires="p14">
      <p:transition spd="med" p14:dur="600" advTm="34233">
        <p:fade/>
      </p:transition>
    </mc:Choice>
    <mc:Fallback>
      <p:transition xmlns:p14="http://schemas.microsoft.com/office/powerpoint/2010/main" spd="med" advTm="34233">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Wear Watch Face</a:t>
            </a:r>
            <a:endParaRPr lang="en-US" dirty="0"/>
          </a:p>
        </p:txBody>
      </p:sp>
      <p:pic>
        <p:nvPicPr>
          <p:cNvPr id="7" name="Picture 6" descr="device-2014-11-11-1444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55" y="1707722"/>
            <a:ext cx="1720412" cy="1803074"/>
          </a:xfrm>
          <a:prstGeom prst="rect">
            <a:avLst/>
          </a:prstGeom>
        </p:spPr>
      </p:pic>
      <p:pic>
        <p:nvPicPr>
          <p:cNvPr id="8" name="Picture 7" descr="device-2014-11-11-14445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8425" y="1707720"/>
            <a:ext cx="1720412" cy="1803074"/>
          </a:xfrm>
          <a:prstGeom prst="rect">
            <a:avLst/>
          </a:prstGeom>
        </p:spPr>
      </p:pic>
      <p:pic>
        <p:nvPicPr>
          <p:cNvPr id="9" name="Picture 8" descr="device-2014-11-11-14473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8426" y="1707724"/>
            <a:ext cx="1720410" cy="1803072"/>
          </a:xfrm>
          <a:prstGeom prst="rect">
            <a:avLst/>
          </a:prstGeom>
        </p:spPr>
      </p:pic>
      <p:pic>
        <p:nvPicPr>
          <p:cNvPr id="10" name="Picture 9" descr="device-2014-11-11-145017.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1534" y="1707721"/>
            <a:ext cx="1720411" cy="1803074"/>
          </a:xfrm>
          <a:prstGeom prst="rect">
            <a:avLst/>
          </a:prstGeom>
        </p:spPr>
      </p:pic>
    </p:spTree>
    <p:extLst>
      <p:ext uri="{BB962C8B-B14F-4D97-AF65-F5344CB8AC3E}">
        <p14:creationId xmlns:p14="http://schemas.microsoft.com/office/powerpoint/2010/main" val="1150558684"/>
      </p:ext>
    </p:extLst>
  </p:cSld>
  <p:clrMapOvr>
    <a:masterClrMapping/>
  </p:clrMapOvr>
  <mc:AlternateContent xmlns:mc="http://schemas.openxmlformats.org/markup-compatibility/2006">
    <mc:Choice xmlns:p14="http://schemas.microsoft.com/office/powerpoint/2010/main" Requires="p14">
      <p:transition spd="med" p14:dur="600" advTm="33112">
        <p:fade/>
      </p:transition>
    </mc:Choice>
    <mc:Fallback>
      <p:transition xmlns:p14="http://schemas.microsoft.com/office/powerpoint/2010/main" spd="med" advTm="33112">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6000"/>
            <a:extLst>
              <a:ext uri="{BEBA8EAE-BF5A-486C-A8C5-ECC9F3942E4B}">
                <a14:imgProps xmlns:a14="http://schemas.microsoft.com/office/drawing/2010/main">
                  <a14:imgLayer r:embed="rId4">
                    <a14:imgEffect>
                      <a14:sharpenSoften amount="-50000"/>
                    </a14:imgEffect>
                    <a14:imgEffect>
                      <a14:colorTemperature colorTemp="7696"/>
                    </a14:imgEffect>
                    <a14:imgEffect>
                      <a14:saturation sat="87000"/>
                    </a14:imgEffect>
                    <a14:imgEffect>
                      <a14:brightnessContrast bright="-52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b="1" dirty="0" smtClean="0">
                <a:solidFill>
                  <a:schemeClr val="bg1"/>
                </a:solidFill>
                <a:latin typeface="Helvetica Neue"/>
                <a:cs typeface="Helvetica Neue"/>
              </a:rPr>
              <a:t>Demo</a:t>
            </a:r>
            <a:endParaRPr lang="en-US" b="1" dirty="0">
              <a:solidFill>
                <a:schemeClr val="bg1"/>
              </a:solidFill>
              <a:latin typeface="Helvetica Neue"/>
              <a:cs typeface="Helvetica Neue"/>
            </a:endParaRPr>
          </a:p>
        </p:txBody>
      </p:sp>
    </p:spTree>
    <p:extLst>
      <p:ext uri="{BB962C8B-B14F-4D97-AF65-F5344CB8AC3E}">
        <p14:creationId xmlns:p14="http://schemas.microsoft.com/office/powerpoint/2010/main" val="4148598932"/>
      </p:ext>
    </p:extLst>
  </p:cSld>
  <p:clrMapOvr>
    <a:masterClrMapping/>
  </p:clrMapOvr>
  <mc:AlternateContent xmlns:mc="http://schemas.openxmlformats.org/markup-compatibility/2006">
    <mc:Choice xmlns:p14="http://schemas.microsoft.com/office/powerpoint/2010/main" Requires="p14">
      <p:transition spd="med" p14:dur="600" advTm="309">
        <p:fade/>
      </p:transition>
    </mc:Choice>
    <mc:Fallback>
      <p:transition xmlns:p14="http://schemas.microsoft.com/office/powerpoint/2010/main" spd="med" advTm="309">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6000"/>
            <a:extLst>
              <a:ext uri="{BEBA8EAE-BF5A-486C-A8C5-ECC9F3942E4B}">
                <a14:imgProps xmlns:a14="http://schemas.microsoft.com/office/drawing/2010/main">
                  <a14:imgLayer r:embed="rId4">
                    <a14:imgEffect>
                      <a14:sharpenSoften amount="-50000"/>
                    </a14:imgEffect>
                    <a14:imgEffect>
                      <a14:colorTemperature colorTemp="7696"/>
                    </a14:imgEffect>
                    <a14:imgEffect>
                      <a14:saturation sat="87000"/>
                    </a14:imgEffect>
                    <a14:imgEffect>
                      <a14:brightnessContrast bright="-52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0533"/>
            <a:ext cx="7772400" cy="1102519"/>
          </a:xfrm>
        </p:spPr>
        <p:txBody>
          <a:bodyPr>
            <a:normAutofit/>
          </a:bodyPr>
          <a:lstStyle/>
          <a:p>
            <a:r>
              <a:rPr lang="en-US" b="1" dirty="0" smtClean="0">
                <a:solidFill>
                  <a:schemeClr val="bg1"/>
                </a:solidFill>
                <a:latin typeface="Helvetica Neue"/>
                <a:cs typeface="Helvetica Neue"/>
              </a:rPr>
              <a:t>Thank You</a:t>
            </a:r>
            <a:endParaRPr lang="en-US" b="1" dirty="0">
              <a:solidFill>
                <a:schemeClr val="bg1"/>
              </a:solidFill>
              <a:latin typeface="Helvetica Neue"/>
              <a:cs typeface="Helvetica Neue"/>
            </a:endParaRPr>
          </a:p>
        </p:txBody>
      </p:sp>
      <p:sp>
        <p:nvSpPr>
          <p:cNvPr id="3" name="TextBox 2"/>
          <p:cNvSpPr txBox="1"/>
          <p:nvPr/>
        </p:nvSpPr>
        <p:spPr>
          <a:xfrm>
            <a:off x="540595" y="2480036"/>
            <a:ext cx="8151836" cy="2308324"/>
          </a:xfrm>
          <a:prstGeom prst="rect">
            <a:avLst/>
          </a:prstGeom>
          <a:noFill/>
        </p:spPr>
        <p:txBody>
          <a:bodyPr wrap="square" rtlCol="0">
            <a:spAutoFit/>
          </a:bodyPr>
          <a:lstStyle/>
          <a:p>
            <a:r>
              <a:rPr lang="en-US" b="1" dirty="0" smtClean="0">
                <a:solidFill>
                  <a:srgbClr val="FFFFFF"/>
                </a:solidFill>
              </a:rPr>
              <a:t>Source Code</a:t>
            </a:r>
            <a:endParaRPr lang="en-US" b="1" dirty="0" smtClean="0">
              <a:solidFill>
                <a:srgbClr val="FFFFFF"/>
              </a:solidFill>
            </a:endParaRPr>
          </a:p>
          <a:p>
            <a:r>
              <a:rPr lang="en-US" dirty="0" smtClean="0">
                <a:solidFill>
                  <a:srgbClr val="FFFFFF"/>
                </a:solidFill>
              </a:rPr>
              <a:t>github.com</a:t>
            </a:r>
            <a:r>
              <a:rPr lang="en-US" dirty="0">
                <a:solidFill>
                  <a:srgbClr val="FFFFFF"/>
                </a:solidFill>
              </a:rPr>
              <a:t>/mharkus/DevfestGeorgeTown2014 </a:t>
            </a:r>
            <a:endParaRPr lang="en-US" dirty="0" smtClean="0">
              <a:solidFill>
                <a:srgbClr val="FFFFFF"/>
              </a:solidFill>
            </a:endParaRPr>
          </a:p>
          <a:p>
            <a:endParaRPr lang="en-US" dirty="0" smtClean="0">
              <a:solidFill>
                <a:srgbClr val="FFFFFF"/>
              </a:solidFill>
            </a:endParaRPr>
          </a:p>
          <a:p>
            <a:r>
              <a:rPr lang="en-US" b="1" dirty="0">
                <a:solidFill>
                  <a:srgbClr val="FFFFFF"/>
                </a:solidFill>
              </a:rPr>
              <a:t>Android Wear Dev Documentation</a:t>
            </a:r>
          </a:p>
          <a:p>
            <a:r>
              <a:rPr lang="en-US" dirty="0">
                <a:solidFill>
                  <a:srgbClr val="FFFFFF"/>
                </a:solidFill>
              </a:rPr>
              <a:t>developer.android.com/wear/index.html</a:t>
            </a:r>
          </a:p>
          <a:p>
            <a:endParaRPr lang="en-US" dirty="0">
              <a:solidFill>
                <a:srgbClr val="FFFFFF"/>
              </a:solidFill>
            </a:endParaRPr>
          </a:p>
          <a:p>
            <a:r>
              <a:rPr lang="en-US" b="1" dirty="0" smtClean="0">
                <a:solidFill>
                  <a:srgbClr val="FFFFFF"/>
                </a:solidFill>
              </a:rPr>
              <a:t>My Blog</a:t>
            </a:r>
          </a:p>
          <a:p>
            <a:r>
              <a:rPr lang="en-US" dirty="0" smtClean="0">
                <a:solidFill>
                  <a:srgbClr val="FFFFFF"/>
                </a:solidFill>
              </a:rPr>
              <a:t>marctan.com</a:t>
            </a:r>
          </a:p>
        </p:txBody>
      </p:sp>
    </p:spTree>
    <p:extLst>
      <p:ext uri="{BB962C8B-B14F-4D97-AF65-F5344CB8AC3E}">
        <p14:creationId xmlns:p14="http://schemas.microsoft.com/office/powerpoint/2010/main" val="1039504385"/>
      </p:ext>
    </p:extLst>
  </p:cSld>
  <p:clrMapOvr>
    <a:masterClrMapping/>
  </p:clrMapOvr>
  <mc:AlternateContent xmlns:mc="http://schemas.openxmlformats.org/markup-compatibility/2006">
    <mc:Choice xmlns:p14="http://schemas.microsoft.com/office/powerpoint/2010/main" Requires="p14">
      <p:transition spd="med" p14:dur="600" advTm="301255">
        <p:fade/>
      </p:transition>
    </mc:Choice>
    <mc:Fallback>
      <p:transition xmlns:p14="http://schemas.microsoft.com/office/powerpoint/2010/main" spd="med" advTm="301255">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6000"/>
            <a:extLst>
              <a:ext uri="{BEBA8EAE-BF5A-486C-A8C5-ECC9F3942E4B}">
                <a14:imgProps xmlns:a14="http://schemas.microsoft.com/office/drawing/2010/main">
                  <a14:imgLayer r:embed="rId4">
                    <a14:imgEffect>
                      <a14:sharpenSoften amount="-50000"/>
                    </a14:imgEffect>
                    <a14:imgEffect>
                      <a14:colorTemperature colorTemp="7696"/>
                    </a14:imgEffect>
                    <a14:imgEffect>
                      <a14:saturation sat="87000"/>
                    </a14:imgEffect>
                    <a14:imgEffect>
                      <a14:brightnessContrast bright="-52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685800" y="1597819"/>
            <a:ext cx="7772400" cy="1102519"/>
          </a:xfrm>
        </p:spPr>
        <p:txBody>
          <a:bodyPr>
            <a:normAutofit fontScale="90000"/>
          </a:bodyPr>
          <a:lstStyle/>
          <a:p>
            <a:r>
              <a:rPr lang="en-US" b="1" dirty="0" smtClean="0">
                <a:solidFill>
                  <a:schemeClr val="bg1"/>
                </a:solidFill>
                <a:latin typeface="Helvetica Neue"/>
                <a:cs typeface="Helvetica Neue"/>
              </a:rPr>
              <a:t>Android Wear: A Developer’s Perspective</a:t>
            </a:r>
            <a:endParaRPr lang="en-US" b="1" dirty="0">
              <a:solidFill>
                <a:schemeClr val="bg1"/>
              </a:solidFill>
              <a:latin typeface="Helvetica Neue"/>
              <a:cs typeface="Helvetica Neue"/>
            </a:endParaRPr>
          </a:p>
        </p:txBody>
      </p:sp>
    </p:spTree>
    <p:extLst>
      <p:ext uri="{BB962C8B-B14F-4D97-AF65-F5344CB8AC3E}">
        <p14:creationId xmlns:p14="http://schemas.microsoft.com/office/powerpoint/2010/main" val="1402928168"/>
      </p:ext>
    </p:extLst>
  </p:cSld>
  <p:clrMapOvr>
    <a:masterClrMapping/>
  </p:clrMapOvr>
  <mc:AlternateContent xmlns:mc="http://schemas.openxmlformats.org/markup-compatibility/2006">
    <mc:Choice xmlns:p14="http://schemas.microsoft.com/office/powerpoint/2010/main" Requires="p14">
      <p:transition spd="med" p14:dur="600" advTm="778">
        <p:fade/>
      </p:transition>
    </mc:Choice>
    <mc:Fallback>
      <p:transition xmlns:p14="http://schemas.microsoft.com/office/powerpoint/2010/main" spd="med" advTm="778">
        <p:fade/>
      </p:transition>
    </mc:Fallback>
  </mc:AlternateContent>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96000"/>
            <a:extLst>
              <a:ext uri="{BEBA8EAE-BF5A-486C-A8C5-ECC9F3942E4B}">
                <a14:imgProps xmlns:a14="http://schemas.microsoft.com/office/drawing/2010/main">
                  <a14:imgLayer r:embed="rId4">
                    <a14:imgEffect>
                      <a14:sharpenSoften amount="-50000"/>
                    </a14:imgEffect>
                    <a14:imgEffect>
                      <a14:colorTemperature colorTemp="7696"/>
                    </a14:imgEffect>
                    <a14:imgEffect>
                      <a14:saturation sat="87000"/>
                    </a14:imgEffect>
                    <a14:imgEffect>
                      <a14:brightnessContrast bright="-52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a:xfrm>
            <a:off x="685800" y="1597819"/>
            <a:ext cx="7772400" cy="1102519"/>
          </a:xfrm>
        </p:spPr>
        <p:txBody>
          <a:bodyPr>
            <a:normAutofit fontScale="90000"/>
          </a:bodyPr>
          <a:lstStyle/>
          <a:p>
            <a:r>
              <a:rPr lang="en-US" b="1" dirty="0" smtClean="0">
                <a:solidFill>
                  <a:schemeClr val="bg1"/>
                </a:solidFill>
                <a:latin typeface="Helvetica Neue"/>
                <a:cs typeface="Helvetica Neue"/>
              </a:rPr>
              <a:t>Android Wear: A Developer’s Perspective</a:t>
            </a:r>
            <a:endParaRPr lang="en-US" b="1" dirty="0">
              <a:solidFill>
                <a:schemeClr val="bg1"/>
              </a:solidFill>
              <a:latin typeface="Helvetica Neue"/>
              <a:cs typeface="Helvetica Neue"/>
            </a:endParaRPr>
          </a:p>
        </p:txBody>
      </p:sp>
    </p:spTree>
    <p:extLst>
      <p:ext uri="{BB962C8B-B14F-4D97-AF65-F5344CB8AC3E}">
        <p14:creationId xmlns:p14="http://schemas.microsoft.com/office/powerpoint/2010/main" val="2618414982"/>
      </p:ext>
    </p:extLst>
  </p:cSld>
  <p:clrMapOvr>
    <a:masterClrMapping/>
  </p:clrMapOvr>
  <mc:AlternateContent xmlns:mc="http://schemas.openxmlformats.org/markup-compatibility/2006" xmlns:p14="http://schemas.microsoft.com/office/powerpoint/2010/main">
    <mc:Choice Requires="p14">
      <p:transition spd="med" p14:dur="600" advTm="57778">
        <p:fade/>
      </p:transition>
    </mc:Choice>
    <mc:Fallback xmlns="">
      <p:transition xmlns:p14="http://schemas.microsoft.com/office/powerpoint/2010/main" spd="med" advTm="57778">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7319" y="1779158"/>
            <a:ext cx="8229600" cy="857250"/>
          </a:xfrm>
        </p:spPr>
        <p:txBody>
          <a:bodyPr>
            <a:noAutofit/>
          </a:bodyPr>
          <a:lstStyle/>
          <a:p>
            <a:r>
              <a:rPr lang="en-US" sz="7200" b="1" dirty="0" smtClean="0">
                <a:solidFill>
                  <a:srgbClr val="F2F2F2"/>
                </a:solidFill>
                <a:latin typeface="Avenir Black"/>
                <a:cs typeface="Avenir Black"/>
              </a:rPr>
              <a:t>Notifications</a:t>
            </a:r>
            <a:endParaRPr lang="en-US" sz="7200" b="1" dirty="0">
              <a:solidFill>
                <a:srgbClr val="F2F2F2"/>
              </a:solidFill>
              <a:latin typeface="Avenir Black"/>
              <a:cs typeface="Avenir Black"/>
            </a:endParaRPr>
          </a:p>
        </p:txBody>
      </p:sp>
    </p:spTree>
    <p:extLst>
      <p:ext uri="{BB962C8B-B14F-4D97-AF65-F5344CB8AC3E}">
        <p14:creationId xmlns:p14="http://schemas.microsoft.com/office/powerpoint/2010/main" val="1132126981"/>
      </p:ext>
    </p:extLst>
  </p:cSld>
  <p:clrMapOvr>
    <a:masterClrMapping/>
  </p:clrMapOvr>
  <mc:AlternateContent xmlns:mc="http://schemas.openxmlformats.org/markup-compatibility/2006">
    <mc:Choice xmlns:p14="http://schemas.microsoft.com/office/powerpoint/2010/main" Requires="p14">
      <p:transition spd="med" p14:dur="600" advTm="35878">
        <p:fade/>
      </p:transition>
    </mc:Choice>
    <mc:Fallback>
      <p:transition xmlns:p14="http://schemas.microsoft.com/office/powerpoint/2010/main" spd="med" advTm="35878">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2F2F2"/>
                </a:solidFill>
              </a:rPr>
              <a:t>Simple Notification</a:t>
            </a:r>
            <a:endParaRPr lang="en-US" dirty="0">
              <a:solidFill>
                <a:srgbClr val="F2F2F2"/>
              </a:solidFill>
            </a:endParaRPr>
          </a:p>
        </p:txBody>
      </p:sp>
      <p:sp>
        <p:nvSpPr>
          <p:cNvPr id="3" name="Content Placeholder 2"/>
          <p:cNvSpPr>
            <a:spLocks noGrp="1"/>
          </p:cNvSpPr>
          <p:nvPr>
            <p:ph idx="1"/>
          </p:nvPr>
        </p:nvSpPr>
        <p:spPr>
          <a:xfrm>
            <a:off x="457200" y="1200151"/>
            <a:ext cx="8391096" cy="3394472"/>
          </a:xfrm>
        </p:spPr>
        <p:txBody>
          <a:bodyPr>
            <a:normAutofit fontScale="92500" lnSpcReduction="20000"/>
          </a:bodyPr>
          <a:lstStyle/>
          <a:p>
            <a:pPr marL="0" indent="0">
              <a:buNone/>
            </a:pPr>
            <a:r>
              <a:rPr lang="en-US" sz="2000" dirty="0">
                <a:solidFill>
                  <a:srgbClr val="678CB1"/>
                </a:solidFill>
                <a:latin typeface="Menlo"/>
              </a:rPr>
              <a:t>PendingIntent </a:t>
            </a:r>
            <a:r>
              <a:rPr lang="en-US" sz="2000" dirty="0">
                <a:solidFill>
                  <a:srgbClr val="E0E2E4"/>
                </a:solidFill>
                <a:latin typeface="Menlo"/>
              </a:rPr>
              <a:t>pendingIntent </a:t>
            </a:r>
            <a:r>
              <a:rPr lang="en-US" sz="2000" dirty="0">
                <a:solidFill>
                  <a:srgbClr val="E8E2B7"/>
                </a:solidFill>
                <a:latin typeface="Menlo"/>
              </a:rPr>
              <a:t>= </a:t>
            </a:r>
            <a:r>
              <a:rPr lang="en-US" sz="2000" dirty="0">
                <a:solidFill>
                  <a:srgbClr val="E0E2E4"/>
                </a:solidFill>
                <a:latin typeface="Menlo"/>
              </a:rPr>
              <a:t>createIntent</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r>
            <a:br>
              <a:rPr lang="en-US" sz="2000" dirty="0">
                <a:solidFill>
                  <a:srgbClr val="E8E2B7"/>
                </a:solidFill>
                <a:latin typeface="Menlo"/>
              </a:rPr>
            </a:br>
            <a:r>
              <a:rPr lang="en-US" sz="2000" dirty="0">
                <a:solidFill>
                  <a:srgbClr val="678CB1"/>
                </a:solidFill>
                <a:latin typeface="Menlo"/>
              </a:rPr>
              <a:t>NotificationCompat.Builder </a:t>
            </a:r>
            <a:r>
              <a:rPr lang="en-US" sz="2000" dirty="0">
                <a:solidFill>
                  <a:srgbClr val="E0E2E4"/>
                </a:solidFill>
                <a:latin typeface="Menlo"/>
              </a:rPr>
              <a:t>builder </a:t>
            </a:r>
            <a:r>
              <a:rPr lang="en-US" sz="2000" dirty="0">
                <a:solidFill>
                  <a:srgbClr val="E8E2B7"/>
                </a:solidFill>
                <a:latin typeface="Menlo"/>
              </a:rPr>
              <a:t>= </a:t>
            </a:r>
            <a:r>
              <a:rPr lang="en-US" sz="2000" dirty="0">
                <a:solidFill>
                  <a:srgbClr val="93C763"/>
                </a:solidFill>
                <a:latin typeface="Menlo"/>
              </a:rPr>
              <a:t>new </a:t>
            </a:r>
            <a:r>
              <a:rPr lang="en-US" sz="2000" dirty="0">
                <a:solidFill>
                  <a:srgbClr val="E0E2E4"/>
                </a:solidFill>
                <a:latin typeface="Menlo"/>
              </a:rPr>
              <a:t>NotificationCompat</a:t>
            </a:r>
            <a:r>
              <a:rPr lang="en-US" sz="2000" dirty="0">
                <a:solidFill>
                  <a:srgbClr val="E8E2B7"/>
                </a:solidFill>
                <a:latin typeface="Menlo"/>
              </a:rPr>
              <a:t>.</a:t>
            </a:r>
            <a:r>
              <a:rPr lang="en-US" sz="2000" dirty="0">
                <a:solidFill>
                  <a:srgbClr val="E0E2E4"/>
                </a:solidFill>
                <a:latin typeface="Menlo"/>
              </a:rPr>
              <a:t>Builder</a:t>
            </a:r>
            <a:r>
              <a:rPr lang="en-US" sz="2000" dirty="0">
                <a:solidFill>
                  <a:srgbClr val="E8E2B7"/>
                </a:solidFill>
                <a:latin typeface="Menlo"/>
              </a:rPr>
              <a:t>(</a:t>
            </a:r>
            <a:r>
              <a:rPr lang="en-US" sz="2000" dirty="0">
                <a:solidFill>
                  <a:srgbClr val="93C763"/>
                </a:solidFill>
                <a:latin typeface="Menlo"/>
              </a:rPr>
              <a:t>this</a:t>
            </a:r>
            <a:r>
              <a:rPr lang="en-US" sz="2000" dirty="0">
                <a:solidFill>
                  <a:srgbClr val="E8E2B7"/>
                </a:solidFill>
                <a:latin typeface="Menlo"/>
              </a:rPr>
              <a:t>)</a:t>
            </a:r>
            <a:br>
              <a:rPr lang="en-US" sz="2000" dirty="0">
                <a:solidFill>
                  <a:srgbClr val="E8E2B7"/>
                </a:solidFill>
                <a:latin typeface="Menlo"/>
              </a:rPr>
            </a:br>
            <a:r>
              <a:rPr lang="en-US" sz="2000" dirty="0">
                <a:solidFill>
                  <a:srgbClr val="E8E2B7"/>
                </a:solidFill>
                <a:latin typeface="Menlo"/>
              </a:rPr>
              <a:t>  </a:t>
            </a:r>
            <a:r>
              <a:rPr lang="en-US" sz="2000" dirty="0" smtClean="0">
                <a:solidFill>
                  <a:srgbClr val="E8E2B7"/>
                </a:solidFill>
                <a:latin typeface="Menlo"/>
              </a:rPr>
              <a:t>.</a:t>
            </a:r>
            <a:r>
              <a:rPr lang="en-US" sz="2000" dirty="0">
                <a:solidFill>
                  <a:srgbClr val="E0E2E4"/>
                </a:solidFill>
                <a:latin typeface="Menlo"/>
              </a:rPr>
              <a:t>setContentTitle</a:t>
            </a:r>
            <a:r>
              <a:rPr lang="en-US" sz="2000" dirty="0" smtClean="0">
                <a:solidFill>
                  <a:srgbClr val="E8E2B7"/>
                </a:solidFill>
                <a:latin typeface="Menlo"/>
              </a:rPr>
              <a:t>(</a:t>
            </a:r>
            <a:r>
              <a:rPr lang="en-US" sz="2000" dirty="0" smtClean="0">
                <a:solidFill>
                  <a:srgbClr val="EC7600"/>
                </a:solidFill>
                <a:latin typeface="Menlo"/>
              </a:rPr>
              <a:t>“Message from Weng”</a:t>
            </a:r>
            <a:r>
              <a:rPr lang="en-US" sz="2000" dirty="0" smtClean="0">
                <a:solidFill>
                  <a:srgbClr val="E8E2B7"/>
                </a:solidFill>
                <a:latin typeface="Menlo"/>
              </a:rPr>
              <a:t>)</a:t>
            </a:r>
            <a:r>
              <a:rPr lang="en-US" sz="2000" dirty="0">
                <a:solidFill>
                  <a:srgbClr val="E8E2B7"/>
                </a:solidFill>
                <a:latin typeface="Menlo"/>
              </a:rPr>
              <a:t/>
            </a:r>
            <a:br>
              <a:rPr lang="en-US" sz="2000" dirty="0">
                <a:solidFill>
                  <a:srgbClr val="E8E2B7"/>
                </a:solidFill>
                <a:latin typeface="Menlo"/>
              </a:rPr>
            </a:br>
            <a:r>
              <a:rPr lang="en-US" sz="2000" dirty="0" smtClean="0">
                <a:solidFill>
                  <a:srgbClr val="E8E2B7"/>
                </a:solidFill>
                <a:latin typeface="Menlo"/>
              </a:rPr>
              <a:t>  .</a:t>
            </a:r>
            <a:r>
              <a:rPr lang="en-US" sz="2000" dirty="0">
                <a:solidFill>
                  <a:srgbClr val="E0E2E4"/>
                </a:solidFill>
                <a:latin typeface="Menlo"/>
              </a:rPr>
              <a:t>setContentText</a:t>
            </a:r>
            <a:r>
              <a:rPr lang="en-US" sz="2000" dirty="0" smtClean="0">
                <a:solidFill>
                  <a:srgbClr val="E8E2B7"/>
                </a:solidFill>
                <a:latin typeface="Menlo"/>
              </a:rPr>
              <a:t>(</a:t>
            </a:r>
            <a:r>
              <a:rPr lang="en-US" sz="2000" dirty="0" smtClean="0">
                <a:solidFill>
                  <a:srgbClr val="EC7600"/>
                </a:solidFill>
                <a:latin typeface="Menlo"/>
              </a:rPr>
              <a:t>“Don’t forget to try Penang Laksa</a:t>
            </a:r>
            <a:r>
              <a:rPr lang="en-US" sz="2000" dirty="0">
                <a:solidFill>
                  <a:srgbClr val="EC7600"/>
                </a:solidFill>
                <a:latin typeface="Menlo"/>
              </a:rPr>
              <a:t>!</a:t>
            </a:r>
            <a:r>
              <a:rPr lang="en-US" sz="2000" dirty="0" smtClean="0">
                <a:solidFill>
                  <a:srgbClr val="EC7600"/>
                </a:solidFill>
                <a:latin typeface="Menlo"/>
              </a:rPr>
              <a:t>”</a:t>
            </a:r>
            <a:r>
              <a:rPr lang="en-US" sz="2000" dirty="0" smtClean="0">
                <a:solidFill>
                  <a:srgbClr val="E8E2B7"/>
                </a:solidFill>
                <a:latin typeface="Menlo"/>
              </a:rPr>
              <a:t>)</a:t>
            </a:r>
          </a:p>
          <a:p>
            <a:pPr marL="0" indent="0">
              <a:buNone/>
            </a:pPr>
            <a:r>
              <a:rPr lang="en-US" sz="2000" dirty="0">
                <a:solidFill>
                  <a:srgbClr val="E8E2B7"/>
                </a:solidFill>
                <a:latin typeface="Menlo"/>
              </a:rPr>
              <a:t> </a:t>
            </a:r>
            <a:r>
              <a:rPr lang="en-US" sz="2000" dirty="0" smtClean="0">
                <a:solidFill>
                  <a:srgbClr val="E8E2B7"/>
                </a:solidFill>
                <a:latin typeface="Menlo"/>
              </a:rPr>
              <a:t> .</a:t>
            </a:r>
            <a:r>
              <a:rPr lang="en-US" sz="2000" dirty="0">
                <a:solidFill>
                  <a:srgbClr val="E0E2E4"/>
                </a:solidFill>
                <a:latin typeface="Menlo"/>
              </a:rPr>
              <a:t>setSmallIcon</a:t>
            </a:r>
            <a:r>
              <a:rPr lang="en-US" sz="2000" dirty="0">
                <a:solidFill>
                  <a:srgbClr val="E8E2B7"/>
                </a:solidFill>
                <a:latin typeface="Menlo"/>
              </a:rPr>
              <a:t>(</a:t>
            </a:r>
            <a:r>
              <a:rPr lang="en-US" sz="2000" dirty="0">
                <a:solidFill>
                  <a:srgbClr val="678CB1"/>
                </a:solidFill>
                <a:latin typeface="Menlo"/>
              </a:rPr>
              <a:t>R.drawable</a:t>
            </a:r>
            <a:r>
              <a:rPr lang="en-US" sz="2000" dirty="0">
                <a:solidFill>
                  <a:srgbClr val="E8E2B7"/>
                </a:solidFill>
                <a:latin typeface="Menlo"/>
              </a:rPr>
              <a:t>.</a:t>
            </a:r>
            <a:r>
              <a:rPr lang="en-US" sz="2000" dirty="0">
                <a:solidFill>
                  <a:srgbClr val="678CB1"/>
                </a:solidFill>
                <a:latin typeface="Menlo"/>
              </a:rPr>
              <a:t>ic_launcher</a:t>
            </a:r>
            <a:r>
              <a:rPr lang="en-US" sz="2000" dirty="0">
                <a:solidFill>
                  <a:srgbClr val="E8E2B7"/>
                </a:solidFill>
                <a:latin typeface="Menlo"/>
              </a:rPr>
              <a:t>)</a:t>
            </a:r>
          </a:p>
          <a:p>
            <a:pPr marL="0" indent="0">
              <a:buNone/>
            </a:pPr>
            <a:r>
              <a:rPr lang="en-US" sz="2000" dirty="0" smtClean="0">
                <a:solidFill>
                  <a:srgbClr val="E8E2B7"/>
                </a:solidFill>
                <a:latin typeface="Menlo"/>
              </a:rPr>
              <a:t>  .</a:t>
            </a:r>
            <a:r>
              <a:rPr lang="en-US" sz="2000" dirty="0">
                <a:solidFill>
                  <a:srgbClr val="E0E2E4"/>
                </a:solidFill>
                <a:latin typeface="Menlo"/>
              </a:rPr>
              <a:t>setContentIntent</a:t>
            </a:r>
            <a:r>
              <a:rPr lang="en-US" sz="2000" dirty="0">
                <a:solidFill>
                  <a:srgbClr val="E8E2B7"/>
                </a:solidFill>
                <a:latin typeface="Menlo"/>
              </a:rPr>
              <a:t>(</a:t>
            </a:r>
            <a:r>
              <a:rPr lang="en-US" sz="2000" dirty="0">
                <a:solidFill>
                  <a:srgbClr val="E0E2E4"/>
                </a:solidFill>
                <a:latin typeface="Menlo"/>
              </a:rPr>
              <a:t>pendingIntent</a:t>
            </a:r>
            <a:r>
              <a:rPr lang="en-US" sz="2000" dirty="0" smtClean="0">
                <a:solidFill>
                  <a:srgbClr val="E8E2B7"/>
                </a:solidFill>
                <a:latin typeface="Menlo"/>
              </a:rPr>
              <a:t>);</a:t>
            </a:r>
            <a:r>
              <a:rPr lang="en-US" sz="2000" dirty="0">
                <a:solidFill>
                  <a:srgbClr val="E8E2B7"/>
                </a:solidFill>
                <a:latin typeface="Menlo"/>
              </a:rPr>
              <a:t/>
            </a:r>
            <a:br>
              <a:rPr lang="en-US" sz="2000" dirty="0">
                <a:solidFill>
                  <a:srgbClr val="E8E2B7"/>
                </a:solidFill>
                <a:latin typeface="Menlo"/>
              </a:rPr>
            </a:br>
            <a:endParaRPr lang="en-US" sz="2000" dirty="0" smtClean="0">
              <a:solidFill>
                <a:srgbClr val="E8E2B7"/>
              </a:solidFill>
              <a:latin typeface="Menlo"/>
            </a:endParaRPr>
          </a:p>
          <a:p>
            <a:pPr marL="0" indent="0">
              <a:buNone/>
            </a:pPr>
            <a:r>
              <a:rPr lang="en-US" sz="2000" dirty="0" smtClean="0">
                <a:solidFill>
                  <a:srgbClr val="E0E2E4"/>
                </a:solidFill>
                <a:latin typeface="Menlo"/>
              </a:rPr>
              <a:t>notificationMgr </a:t>
            </a:r>
            <a:r>
              <a:rPr lang="en-US" sz="2000" dirty="0" smtClean="0">
                <a:solidFill>
                  <a:srgbClr val="E8E2B7"/>
                </a:solidFill>
                <a:latin typeface="Menlo"/>
              </a:rPr>
              <a:t>= </a:t>
            </a:r>
            <a:r>
              <a:rPr lang="en-US" sz="2000" dirty="0" smtClean="0">
                <a:solidFill>
                  <a:srgbClr val="678CB1"/>
                </a:solidFill>
                <a:latin typeface="Menlo"/>
              </a:rPr>
              <a:t>NotificationManagerCompat</a:t>
            </a:r>
            <a:r>
              <a:rPr lang="en-US" sz="2000" dirty="0" smtClean="0">
                <a:solidFill>
                  <a:srgbClr val="E8E2B7"/>
                </a:solidFill>
                <a:latin typeface="Menlo"/>
              </a:rPr>
              <a:t>.</a:t>
            </a:r>
            <a:r>
              <a:rPr lang="en-US" sz="2000" dirty="0" smtClean="0">
                <a:solidFill>
                  <a:srgbClr val="E0E2E4"/>
                </a:solidFill>
                <a:latin typeface="Menlo"/>
              </a:rPr>
              <a:t>from</a:t>
            </a:r>
            <a:r>
              <a:rPr lang="en-US" sz="2000" dirty="0">
                <a:solidFill>
                  <a:srgbClr val="E8E2B7"/>
                </a:solidFill>
                <a:latin typeface="Menlo"/>
              </a:rPr>
              <a:t>(</a:t>
            </a:r>
            <a:r>
              <a:rPr lang="en-US" sz="2000" dirty="0">
                <a:solidFill>
                  <a:srgbClr val="93C763"/>
                </a:solidFill>
                <a:latin typeface="Menlo"/>
              </a:rPr>
              <a:t>this</a:t>
            </a:r>
            <a:r>
              <a:rPr lang="en-US" sz="2000" dirty="0">
                <a:solidFill>
                  <a:srgbClr val="E8E2B7"/>
                </a:solidFill>
                <a:latin typeface="Menlo"/>
              </a:rPr>
              <a:t>);</a:t>
            </a:r>
          </a:p>
          <a:p>
            <a:pPr marL="0" indent="0">
              <a:buNone/>
            </a:pPr>
            <a:endParaRPr lang="en-US" sz="2000" dirty="0" smtClean="0">
              <a:solidFill>
                <a:srgbClr val="E0E2E4"/>
              </a:solidFill>
              <a:latin typeface="Menlo"/>
            </a:endParaRPr>
          </a:p>
          <a:p>
            <a:pPr marL="0" indent="0">
              <a:buNone/>
            </a:pPr>
            <a:r>
              <a:rPr lang="en-US" sz="2000" dirty="0" smtClean="0">
                <a:solidFill>
                  <a:srgbClr val="E0E2E4"/>
                </a:solidFill>
                <a:latin typeface="Menlo"/>
              </a:rPr>
              <a:t>notificationMgr</a:t>
            </a:r>
            <a:r>
              <a:rPr lang="en-US" sz="2000" dirty="0" smtClean="0">
                <a:solidFill>
                  <a:srgbClr val="E8E2B7"/>
                </a:solidFill>
                <a:latin typeface="Menlo"/>
              </a:rPr>
              <a:t>.</a:t>
            </a:r>
            <a:r>
              <a:rPr lang="en-US" sz="2000" dirty="0" smtClean="0">
                <a:solidFill>
                  <a:srgbClr val="E0E2E4"/>
                </a:solidFill>
                <a:latin typeface="Menlo"/>
              </a:rPr>
              <a:t>notify</a:t>
            </a:r>
            <a:r>
              <a:rPr lang="en-US" sz="2000" dirty="0" smtClean="0">
                <a:solidFill>
                  <a:srgbClr val="E8E2B7"/>
                </a:solidFill>
                <a:latin typeface="Menlo"/>
              </a:rPr>
              <a:t>(</a:t>
            </a:r>
            <a:r>
              <a:rPr lang="en-US" sz="2000" dirty="0">
                <a:solidFill>
                  <a:srgbClr val="FFCD22"/>
                </a:solidFill>
                <a:latin typeface="Menlo"/>
              </a:rPr>
              <a:t>0</a:t>
            </a:r>
            <a:r>
              <a:rPr lang="en-US" sz="2000" dirty="0">
                <a:solidFill>
                  <a:srgbClr val="E8E2B7"/>
                </a:solidFill>
                <a:latin typeface="Menlo"/>
              </a:rPr>
              <a:t>, </a:t>
            </a:r>
            <a:r>
              <a:rPr lang="en-US" sz="2000" dirty="0" smtClean="0">
                <a:solidFill>
                  <a:srgbClr val="E0E2E4"/>
                </a:solidFill>
                <a:latin typeface="Menlo"/>
              </a:rPr>
              <a:t>builder.build()</a:t>
            </a:r>
            <a:r>
              <a:rPr lang="en-US" sz="2000" dirty="0" smtClean="0">
                <a:solidFill>
                  <a:srgbClr val="E8E2B7"/>
                </a:solidFill>
                <a:latin typeface="Menlo"/>
              </a:rPr>
              <a:t>)</a:t>
            </a:r>
            <a:r>
              <a:rPr lang="en-US" sz="2000" dirty="0">
                <a:solidFill>
                  <a:srgbClr val="E8E2B7"/>
                </a:solidFill>
                <a:latin typeface="Menlo"/>
              </a:rPr>
              <a:t>;</a:t>
            </a:r>
          </a:p>
          <a:p>
            <a:pPr marL="0" indent="0">
              <a:buNone/>
            </a:pPr>
            <a:endParaRPr lang="en-US" sz="2000" dirty="0">
              <a:solidFill>
                <a:srgbClr val="E8E2B7"/>
              </a:solidFill>
              <a:latin typeface="Menlo"/>
            </a:endParaRPr>
          </a:p>
          <a:p>
            <a:pPr marL="0" indent="0">
              <a:buNone/>
            </a:pPr>
            <a:endParaRPr lang="en-US" sz="2000" dirty="0"/>
          </a:p>
        </p:txBody>
      </p:sp>
    </p:spTree>
    <p:extLst>
      <p:ext uri="{BB962C8B-B14F-4D97-AF65-F5344CB8AC3E}">
        <p14:creationId xmlns:p14="http://schemas.microsoft.com/office/powerpoint/2010/main" val="2956776475"/>
      </p:ext>
    </p:extLst>
  </p:cSld>
  <p:clrMapOvr>
    <a:masterClrMapping/>
  </p:clrMapOvr>
  <mc:AlternateContent xmlns:mc="http://schemas.openxmlformats.org/markup-compatibility/2006">
    <mc:Choice xmlns:p14="http://schemas.microsoft.com/office/powerpoint/2010/main" Requires="p14">
      <p:transition spd="med" p14:dur="600" advTm="39269">
        <p:fade/>
      </p:transition>
    </mc:Choice>
    <mc:Fallback>
      <p:transition xmlns:p14="http://schemas.microsoft.com/office/powerpoint/2010/main" spd="med" advTm="39269">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29.3|19.2"/>
</p:tagLst>
</file>

<file path=ppt/tags/tag2.xml><?xml version="1.0" encoding="utf-8"?>
<p:tagLst xmlns:a="http://schemas.openxmlformats.org/drawingml/2006/main" xmlns:r="http://schemas.openxmlformats.org/officeDocument/2006/relationships" xmlns:p="http://schemas.openxmlformats.org/presentationml/2006/main">
  <p:tag name="TIMING" val="|5.9|0.4|0.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6403</TotalTime>
  <Words>2472</Words>
  <Application>Microsoft Macintosh PowerPoint</Application>
  <PresentationFormat>On-screen Show (16:9)</PresentationFormat>
  <Paragraphs>446</Paragraphs>
  <Slides>74</Slides>
  <Notes>70</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Android Wear: A Developer’s Perspective</vt:lpstr>
      <vt:lpstr>Agenda</vt:lpstr>
      <vt:lpstr>PowerPoint Presentation</vt:lpstr>
      <vt:lpstr>PowerPoint Presentation</vt:lpstr>
      <vt:lpstr>PowerPoint Presentation</vt:lpstr>
      <vt:lpstr>PowerPoint Presentation</vt:lpstr>
      <vt:lpstr>PowerPoint Presentation</vt:lpstr>
      <vt:lpstr>Notifications</vt:lpstr>
      <vt:lpstr>Simple Notification</vt:lpstr>
      <vt:lpstr>PowerPoint Presentation</vt:lpstr>
      <vt:lpstr>PowerPoint Presentation</vt:lpstr>
      <vt:lpstr>PowerPoint Presentation</vt:lpstr>
      <vt:lpstr>PowerPoint Presentation</vt:lpstr>
      <vt:lpstr>PowerPoint Presentation</vt:lpstr>
      <vt:lpstr>Stacked Notifications</vt:lpstr>
      <vt:lpstr>PowerPoint Presentation</vt:lpstr>
      <vt:lpstr>PowerPoint Presentation</vt:lpstr>
      <vt:lpstr>Pages</vt:lpstr>
      <vt:lpstr>Pages</vt:lpstr>
      <vt:lpstr>PowerPoint Presentation</vt:lpstr>
      <vt:lpstr>PowerPoint Presentation</vt:lpstr>
      <vt:lpstr>Replies</vt:lpstr>
      <vt:lpstr>Replies</vt:lpstr>
      <vt:lpstr>PowerPoint Presentation</vt:lpstr>
      <vt:lpstr>Receiving Voice Input</vt:lpstr>
      <vt:lpstr>Wearable Apps</vt:lpstr>
      <vt:lpstr>Wearable Apps</vt:lpstr>
      <vt:lpstr>Wearable vs Handheld Apps</vt:lpstr>
      <vt:lpstr>Creating Wearable Apps</vt:lpstr>
      <vt:lpstr>Creating Wearable Apps</vt:lpstr>
      <vt:lpstr>Creating Wearable Apps</vt:lpstr>
      <vt:lpstr>Creating Wearable Apps</vt:lpstr>
      <vt:lpstr>Creating Wearable Apps</vt:lpstr>
      <vt:lpstr>Creating Wearable Apps</vt:lpstr>
      <vt:lpstr>Creating Wearable Apps</vt:lpstr>
      <vt:lpstr>Creating Wearable Apps</vt:lpstr>
      <vt:lpstr>PowerPoint Presentation</vt:lpstr>
      <vt:lpstr>PowerPoint Presentation</vt:lpstr>
      <vt:lpstr>Data Exchange</vt:lpstr>
      <vt:lpstr>Create a GoogleApiClient</vt:lpstr>
      <vt:lpstr>Check for connected nodes</vt:lpstr>
      <vt:lpstr>Send a message</vt:lpstr>
      <vt:lpstr>Receive a message</vt:lpstr>
      <vt:lpstr>Send a data</vt:lpstr>
      <vt:lpstr>Receive a data</vt:lpstr>
      <vt:lpstr>PowerPoint Presentation</vt:lpstr>
      <vt:lpstr>PowerPoint Presentation</vt:lpstr>
      <vt:lpstr>PowerPoint Presentation</vt:lpstr>
      <vt:lpstr>PowerPoint Presentation</vt:lpstr>
      <vt:lpstr>PowerPoint Presentation</vt:lpstr>
      <vt:lpstr>WatchViewStub</vt:lpstr>
      <vt:lpstr>BoxInsetLayout</vt:lpstr>
      <vt:lpstr>DelayedConfirmationView &amp; ConfirmationActivity </vt:lpstr>
      <vt:lpstr>CardFragment</vt:lpstr>
      <vt:lpstr>PowerPoint Presentation</vt:lpstr>
      <vt:lpstr>PowerPoint Presentation</vt:lpstr>
      <vt:lpstr>System Provided Action</vt:lpstr>
      <vt:lpstr>PowerPoint Presentation</vt:lpstr>
      <vt:lpstr>App Provided Voice Action</vt:lpstr>
      <vt:lpstr>Speech Recognizer</vt:lpstr>
      <vt:lpstr>PowerPoint Presentation</vt:lpstr>
      <vt:lpstr>PowerPoint Presentation</vt:lpstr>
      <vt:lpstr>PowerPoint Presentation</vt:lpstr>
      <vt:lpstr>Create a Wear Watch Face</vt:lpstr>
      <vt:lpstr>Create a Wear Watch Face</vt:lpstr>
      <vt:lpstr>Modify AndroidManifest.xml</vt:lpstr>
      <vt:lpstr>DisplayListener Events</vt:lpstr>
      <vt:lpstr>Per-second updates</vt:lpstr>
      <vt:lpstr>Per-minute updates</vt:lpstr>
      <vt:lpstr>Hello Wear Watch Face</vt:lpstr>
      <vt:lpstr>Demo</vt:lpstr>
      <vt:lpstr>Thank You</vt:lpstr>
      <vt:lpstr>Android Wear: A Developer’s Perspective</vt:lpstr>
      <vt:lpstr>Android Wear: A Developer’s Perspective</vt:lpstr>
    </vt:vector>
  </TitlesOfParts>
  <Company>SAP AG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Android Wear: A Developer’s Perspective</dc:title>
  <dc:creator>Marc Lester Tan</dc:creator>
  <cp:lastModifiedBy>Marc Lester Tan</cp:lastModifiedBy>
  <cp:revision>387</cp:revision>
  <dcterms:created xsi:type="dcterms:W3CDTF">2014-10-28T03:16:01Z</dcterms:created>
  <dcterms:modified xsi:type="dcterms:W3CDTF">2014-11-15T01:40:50Z</dcterms:modified>
</cp:coreProperties>
</file>